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8" r:id="rId4"/>
    <p:sldId id="290" r:id="rId5"/>
    <p:sldId id="291" r:id="rId6"/>
    <p:sldId id="300" r:id="rId7"/>
    <p:sldId id="295" r:id="rId8"/>
    <p:sldId id="292" r:id="rId9"/>
    <p:sldId id="293" r:id="rId10"/>
    <p:sldId id="296" r:id="rId11"/>
    <p:sldId id="297" r:id="rId12"/>
    <p:sldId id="298" r:id="rId13"/>
    <p:sldId id="299" r:id="rId14"/>
    <p:sldId id="289" r:id="rId15"/>
    <p:sldId id="275" r:id="rId16"/>
    <p:sldId id="274" r:id="rId17"/>
    <p:sldId id="273" r:id="rId18"/>
    <p:sldId id="272" r:id="rId19"/>
    <p:sldId id="278" r:id="rId20"/>
    <p:sldId id="276" r:id="rId21"/>
    <p:sldId id="277" r:id="rId22"/>
    <p:sldId id="279" r:id="rId23"/>
    <p:sldId id="284" r:id="rId24"/>
    <p:sldId id="280" r:id="rId25"/>
    <p:sldId id="285" r:id="rId26"/>
    <p:sldId id="271" r:id="rId27"/>
    <p:sldId id="286" r:id="rId28"/>
    <p:sldId id="282" r:id="rId29"/>
    <p:sldId id="283" r:id="rId30"/>
    <p:sldId id="270" r:id="rId31"/>
    <p:sldId id="267" r:id="rId32"/>
    <p:sldId id="281" r:id="rId33"/>
    <p:sldId id="287" r:id="rId34"/>
    <p:sldId id="263" r:id="rId35"/>
    <p:sldId id="264" r:id="rId36"/>
    <p:sldId id="265" r:id="rId37"/>
    <p:sldId id="262" r:id="rId38"/>
    <p:sldId id="257" r:id="rId39"/>
    <p:sldId id="258" r:id="rId40"/>
    <p:sldId id="259" r:id="rId41"/>
    <p:sldId id="260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5T06:22:12.87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0,'5118'0,"-5090"0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5T06:22:16.13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0,'9731'0,"-9702"0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5T06:22:52.45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1,'15223'0,"-15191"0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5T06:22:59.94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1,'15335'0,"-15301"0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3423B6-EE3B-12A3-9986-A0F88BC5B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2A76EF-E3DE-BE57-0282-86DE0B501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0A127C-304D-5DA4-3048-EAA62C84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9D24F4-32BA-7884-C04C-46CE8AD8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5A21C2-8D5E-29E7-9F6D-D358FC9B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81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52C21-A8D0-B5E6-C4EA-45930EA9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972C4DD-FBB8-A537-3F1D-9BF474AC2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3E5E14-EAAA-BB85-8B13-5FEB08CC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CD5DD7-FFAE-1D45-0998-677E1F97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23FF3C-E4F6-6BF1-3272-1E57AA8E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31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B4BB1CE-8882-0C1B-614D-CD34BA8AB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BD4E83B-8A12-FE1C-0903-36B3BBF74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90F08D-48B3-40A8-1C0B-364DFB0D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3C07D4-3711-D2F4-2366-C106E0F5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028943-E6A3-0ADC-CB32-71733775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04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161493-0AA6-4FE8-A73E-D0FBD14D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47670A-BDAB-C1DF-F424-EF62282EF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BFEAD4-0902-23B6-AAD4-BE5EE705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6FECBD-F67A-7B54-A07C-BCA60697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8924D3-6423-614A-0E2C-783BE3F0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2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C8580B-2BE8-6625-EAA1-4984EFD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DFC958-107A-7742-61BB-ABEDFD2B9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353839-5B05-6C5F-93D0-59CB3C65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439C6E-74BE-A297-422D-CB1608BB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A8A637-5DE7-9D75-681D-4F4C4620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40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846F11-EAA4-86F1-2ABC-34742376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0604B3-DFCF-8A8C-48F3-1815D4304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65AD922-084A-FD78-A893-7A1FCEA3E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E22B0F-9668-6D32-0046-10736AA3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C0EFEC-2285-8A8B-2F0D-F5D3BF33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0BD45B-8C0E-D9B2-70AF-EAAC60FE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7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16980B-EDBF-8B59-2BFB-28C6ED69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7ABA97-A795-3D1B-4AA7-FB62ED92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413F59-5ECF-DD8A-CD29-08954C5F1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57CBB6-0B5A-B48E-27A0-88F6B59F4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979267-0758-9665-AE38-132876E68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F06173B-D790-9AFC-BB3B-11CBFAE1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7F27D73-A00D-660A-91B0-64353F94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8CE77A6-ED9E-0327-33C5-F85A4EFE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84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D9524D-A854-7BF6-6D6E-2F7490DB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E829F26-FBCA-6D78-D78C-E24F2434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FECE50-45BF-7333-85D0-8DEEE73C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4C273AF-F0DE-4B65-2316-9F64037F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6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064100D-073B-782F-222A-9D63CC2A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DAD59E2-A81D-7B3E-ED8B-359FBB61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D2445E-79D6-7136-7512-14219373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07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7920C6-FA43-C3AC-A3CF-E8FFA5B6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6E81B9-16B6-EE0E-16DC-7AFD121F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AEFFED-BB31-594A-5E49-B3C402F29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43F6F8-E1CD-5F7D-4AEE-37EBD561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C33271-94DA-756C-FF38-2F013ED2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911877-DEB8-8769-538B-42CC13C3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295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D25A4C-1A2C-B460-ACDF-906525D2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06E2C5C-982E-A1BD-D372-2262847B4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B6A1610-B724-32E5-93FB-5E8CE5239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88D74E2-3235-6C61-2C3A-A1D79DAB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BE81-A2F4-4FBA-ADE3-95DC7376539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DF5598-5184-A85A-9CF1-BA022319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CE5A67-F15A-EE94-C04C-01FCFD16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22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0E0DF7F-5E76-717D-7DDC-0434D276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8FC357-2008-E094-CD9F-C1CACB20B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D636CC-4A31-67EF-30A2-B721660FA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CBE81-A2F4-4FBA-ADE3-95DC7376539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260C63-E5F0-3A7E-AEFC-394C3BAC5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D94D34-DF7D-397C-A76E-5019927AC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A9061-EAD8-45BF-9056-95CA9F46E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28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6.png"/><Relationship Id="rId7" Type="http://schemas.openxmlformats.org/officeDocument/2006/relationships/image" Target="../media/image1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30.png"/><Relationship Id="rId5" Type="http://schemas.openxmlformats.org/officeDocument/2006/relationships/image" Target="../media/image10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21227**Aakt*21769671*g_alert__;Iy8vLw!!HMLeYTom!FP4kGAwsz8IlGz-mSXDAw1BIQsOdCQ2_aZUOH5QtmhvXPuyO7uxW1ZhUjbJse5FPOSnANdS49KHyMHWPs-rv80W165LKOsDW$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30131**Aakt*18981464*g_alert__;Iy8vLw!!HMLeYTom!CGmXGE2ZJxWsyDGBPK4Ks2WuKZ97cBGC9nyK9T04ZAfefO6dad3DQKUSdl6rDLgmOJbvkil8jyt7_uMMzC2QZDiOwlthxGDU$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21227**Aakt*21769597*g_alert__;Iy8vLw!!HMLeYTom!Bpw11Nzkf9h0nf2Q6UZYVRwTW_3BEx08PdnEhXOLv0bhcmcC2JEAnVrgVRy3FSRMGXp3sqUA7_QL7zCIpQ52weMmrmM7fglo$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21220**Aakt*21767309*g_alert__;Iy8vLw!!HMLeYTom!EwbSLoZ1PO21BldhZD_Wdh32N462NBGE0FGCN5N_LtjJGMt6Hk22aHpK__XGX0qWw2pBdaE3GfUeZYneogbHYwPuxQM2KfHV$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sip.lex.pl/?utm_source=Alert&amp;utm_medium=Mail&amp;utm_campaign=AlertZam-20221219**Aakt*19252015*g_alert__;Iy8vLw!!HMLeYTom!EodiCQDbq_jGCpk-8a-DFvPbTcuJqSkemRBrLE6xweTbX9Y8bi4hw-GT2z8FvvKTYZy_PNOURaOZbHuvlusjo7fq5Nl-jGe6$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properfekt-msds.pl/zmiany-w-formacie-karty-charakterystyki-2021-aktualizacja-kart-charakterystyki/?gclid=EAIaIQobChMIg_XI5ZPa-gIVTeqyCh2efA2sEAAYASAAEgId2_D_Bw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x.pl/#/document/18966440/2023-02-20?unitId=art(4(ha))&amp;cm=DOCUMENT" TargetMode="External"/><Relationship Id="rId2" Type="http://schemas.openxmlformats.org/officeDocument/2006/relationships/hyperlink" Target="https://sip.lex.pl/#/document/18966440/2023-02-20?unitId=art(4(h))&amp;cm=DOCUM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rldefense.com/v3/__https:/sip.lex.pl/?utm_source=Alert&amp;utm_medium=Mail&amp;utm_campaign=AlertZam-20230214**Aakt*21793181*g_alert__;Iy8vLw!!HMLeYTom!FHOpoAijtP4guvHN7BP1LM9kKVYscv-NvHx0h9NOv5S0RT9FzB2lORWoPyWWHvB7ZvFMIcQWMyuow38z9Q_m6AKjpQhMXrQN$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x.pl/#/document/17903253/2023-02-27?unitId=par(5)&amp;cm=DOCUMENT" TargetMode="External"/><Relationship Id="rId2" Type="http://schemas.openxmlformats.org/officeDocument/2006/relationships/hyperlink" Target="https://sip.lex.pl/#/document/17903253/2023-02-27?cm=DOCUME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x.pl/#/document/17903253/2023-02-27?unitId=par(6)&amp;cm=DOCUMENT" TargetMode="External"/><Relationship Id="rId2" Type="http://schemas.openxmlformats.org/officeDocument/2006/relationships/hyperlink" Target="https://sip.lex.pl/#/document/17903253/2023-02-27?cm=DOCUMEN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ECEE02-C017-9D6E-5FE6-97DF30131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pl-PL" sz="9800" dirty="0"/>
              <a:t>Zmiany przepisów w zakresie BHP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472EE43-E5D4-23C2-F6F0-56AEAC2E7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pl-PL" dirty="0"/>
              <a:t>Emilia Szalewicz</a:t>
            </a:r>
          </a:p>
        </p:txBody>
      </p:sp>
    </p:spTree>
    <p:extLst>
      <p:ext uri="{BB962C8B-B14F-4D97-AF65-F5344CB8AC3E}">
        <p14:creationId xmlns:p14="http://schemas.microsoft.com/office/powerpoint/2010/main" val="410614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C8AF3-0745-4CE5-8632-A287E2FF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Wchodzi w życie akt wykonawczy: Zmiana rozporządzenia w sprawie bezpieczeństwa i higieny pracy podczas eksploatacji maszyn i innych urządzeń technicznych do robót ziemnych, budowlanych i drogowych; Dz.U.2023.291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BEC2195-DF63-45E9-A288-75A01E3E9991}"/>
              </a:ext>
            </a:extLst>
          </p:cNvPr>
          <p:cNvSpPr txBox="1"/>
          <p:nvPr/>
        </p:nvSpPr>
        <p:spPr>
          <a:xfrm>
            <a:off x="620785" y="5691255"/>
            <a:ext cx="953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nazwy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jednostki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lang="pl-PL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Sieć Badawcza Łukasiewicz - Instytut Mechanizacji Budownictwa i Górnictwa Skalnego</a:t>
            </a:r>
            <a:r>
              <a:rPr lang="en-US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6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Sieć Badawcza Łukasiewicz - Warszawski Instytut Technologiczny</a:t>
            </a:r>
            <a:endParaRPr lang="pl-PL" sz="1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27D6AC7A-AF4F-4224-8625-29873CFEB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922" y="1493500"/>
            <a:ext cx="9807249" cy="4083892"/>
          </a:xfrm>
        </p:spPr>
      </p:pic>
    </p:spTree>
    <p:extLst>
      <p:ext uri="{BB962C8B-B14F-4D97-AF65-F5344CB8AC3E}">
        <p14:creationId xmlns:p14="http://schemas.microsoft.com/office/powerpoint/2010/main" val="165041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9418163-100F-4F9D-9B49-3B6ABEDAC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623" y="2217511"/>
            <a:ext cx="6678999" cy="435133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F144C97-DC7F-4B4A-A4A4-A15FC591A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68" y="697815"/>
            <a:ext cx="11359652" cy="6020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EBCC461-361E-421B-B2D3-846B198CA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500" y="1492345"/>
            <a:ext cx="3343742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5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7E9075-C304-4FEA-8245-BE676892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2D928B-A814-42AF-9F0A-BF2664F20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2F8A14-9C10-4843-8E0A-111EC2670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496" y="1502113"/>
            <a:ext cx="7249373" cy="44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0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D5CF58-640D-4F05-9ADA-4ABF265F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Wejście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życie</a:t>
            </a:r>
            <a:endParaRPr lang="pl-PL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83CB1E-9B37-40E9-8833-F6997CEB5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5734158-DC04-4D07-BB29-83D2EA52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2438261"/>
            <a:ext cx="11307753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2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AA11B-70FA-302C-3443-ED9A5E27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964BF5-A494-66C2-D398-16ACDCB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b="1" dirty="0"/>
              <a:t>25.11.2022</a:t>
            </a:r>
          </a:p>
          <a:p>
            <a:pPr marL="0" indent="0" algn="ctr">
              <a:buNone/>
            </a:pPr>
            <a:r>
              <a:rPr lang="pl-PL" sz="8000" b="1" dirty="0"/>
              <a:t>-</a:t>
            </a:r>
          </a:p>
          <a:p>
            <a:pPr marL="0" indent="0" algn="ctr">
              <a:buNone/>
            </a:pPr>
            <a:r>
              <a:rPr lang="pl-PL" sz="8000" b="1" dirty="0"/>
              <a:t>20.01.2023</a:t>
            </a:r>
          </a:p>
        </p:txBody>
      </p:sp>
    </p:spTree>
    <p:extLst>
      <p:ext uri="{BB962C8B-B14F-4D97-AF65-F5344CB8AC3E}">
        <p14:creationId xmlns:p14="http://schemas.microsoft.com/office/powerpoint/2010/main" val="1949589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594242-0ACF-9E84-ED89-EE7747E5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Kodeks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589526-1868-3C46-6D70-6DEF8AB4F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2704670-01CC-F0CE-9415-5464E5758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42" y="1765985"/>
            <a:ext cx="10856895" cy="351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4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A3BE3-22DF-293C-913D-37B2E7D7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7C1329D-B221-E3B5-9616-96F3B5303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489" y="2037561"/>
            <a:ext cx="8173591" cy="4344006"/>
          </a:xfrm>
        </p:spPr>
      </p:pic>
    </p:spTree>
    <p:extLst>
      <p:ext uri="{BB962C8B-B14F-4D97-AF65-F5344CB8AC3E}">
        <p14:creationId xmlns:p14="http://schemas.microsoft.com/office/powerpoint/2010/main" val="317804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1742E8-EE5C-B911-0067-67F5AFBD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0C0179A-BE35-74F0-BF8D-783FAA599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2249" y="3256383"/>
            <a:ext cx="4788146" cy="273500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18CF4A4-9358-90ED-52DA-85D79BB41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85" y="750029"/>
            <a:ext cx="5183461" cy="20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88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023FA2-A282-AC5D-95B3-DB5F0981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0B944C-7B67-B0D5-F3CE-7EAF3A9A5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10.01.2023 - Opublikowany został akt:</a:t>
            </a:r>
          </a:p>
          <a:p>
            <a:pPr marL="0" indent="0">
              <a:buNone/>
            </a:pPr>
            <a:r>
              <a:rPr lang="pl-PL" dirty="0"/>
              <a:t> Zmiana rozporządzenia </a:t>
            </a:r>
            <a:r>
              <a:rPr lang="pl-PL" b="1" dirty="0"/>
              <a:t>w sprawie przeprowadzania badań lekarskich pracowników, zakresu profilaktycznej opieki zdrowotnej nad pracownikami oraz orzeczeń lekarskich wydawanych do celów przewidzianych w Kodeksie pracy</a:t>
            </a:r>
            <a:r>
              <a:rPr lang="pl-PL" dirty="0"/>
              <a:t>; Dz.U.2023.73 [sip.lex.pl], 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który dnia 25.01.2023  zmienia akt obserwowany.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488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35FAD-BC6D-1D0A-1625-FC21897D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8C30416-5618-B1AE-0EB3-A702971B4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20" y="1705306"/>
            <a:ext cx="11679102" cy="135928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EA97E72-24A1-470C-78DD-FDCF393C2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63" y="3861254"/>
            <a:ext cx="11025673" cy="177256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DD1257B-20C8-C40A-02E8-7C455E1B8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84" y="5926969"/>
            <a:ext cx="10169643" cy="492458"/>
          </a:xfrm>
          <a:prstGeom prst="rect">
            <a:avLst/>
          </a:prstGeom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D803C7CE-EFD0-27C2-73F4-5ED9ED284564}"/>
              </a:ext>
            </a:extLst>
          </p:cNvPr>
          <p:cNvSpPr/>
          <p:nvPr/>
        </p:nvSpPr>
        <p:spPr>
          <a:xfrm>
            <a:off x="583163" y="3163748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BCDA455C-1969-CD0B-EC30-812CABEBA3C5}"/>
              </a:ext>
            </a:extLst>
          </p:cNvPr>
          <p:cNvSpPr/>
          <p:nvPr/>
        </p:nvSpPr>
        <p:spPr>
          <a:xfrm>
            <a:off x="583162" y="104150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</p:spTree>
    <p:extLst>
      <p:ext uri="{BB962C8B-B14F-4D97-AF65-F5344CB8AC3E}">
        <p14:creationId xmlns:p14="http://schemas.microsoft.com/office/powerpoint/2010/main" val="137743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AA11B-70FA-302C-3443-ED9A5E27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964BF5-A494-66C2-D398-16ACDCB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b="1" dirty="0"/>
              <a:t>2</a:t>
            </a:r>
            <a:r>
              <a:rPr lang="en-US" sz="8000" b="1" dirty="0"/>
              <a:t>0</a:t>
            </a:r>
            <a:r>
              <a:rPr lang="pl-PL" sz="8000" b="1" dirty="0"/>
              <a:t>.</a:t>
            </a:r>
            <a:r>
              <a:rPr lang="en-US" sz="8000" b="1" dirty="0"/>
              <a:t>0</a:t>
            </a:r>
            <a:r>
              <a:rPr lang="pl-PL" sz="8000" b="1" dirty="0"/>
              <a:t>1.202</a:t>
            </a:r>
            <a:r>
              <a:rPr lang="en-US" sz="8000" b="1" dirty="0"/>
              <a:t>3</a:t>
            </a:r>
            <a:endParaRPr lang="pl-PL" sz="8000" b="1" dirty="0"/>
          </a:p>
          <a:p>
            <a:pPr marL="0" indent="0" algn="ctr">
              <a:buNone/>
            </a:pPr>
            <a:r>
              <a:rPr lang="pl-PL" sz="8000" b="1" dirty="0"/>
              <a:t>-</a:t>
            </a:r>
          </a:p>
          <a:p>
            <a:pPr marL="0" indent="0" algn="ctr">
              <a:buNone/>
            </a:pPr>
            <a:r>
              <a:rPr lang="en-US" sz="8000" b="1" dirty="0"/>
              <a:t>17</a:t>
            </a:r>
            <a:r>
              <a:rPr lang="pl-PL" sz="8000" b="1" dirty="0"/>
              <a:t>.0</a:t>
            </a:r>
            <a:r>
              <a:rPr lang="en-US" sz="8000" b="1" dirty="0"/>
              <a:t>2</a:t>
            </a:r>
            <a:r>
              <a:rPr lang="pl-PL" sz="8000" b="1" dirty="0"/>
              <a:t>.2023</a:t>
            </a:r>
          </a:p>
        </p:txBody>
      </p:sp>
    </p:spTree>
    <p:extLst>
      <p:ext uri="{BB962C8B-B14F-4D97-AF65-F5344CB8AC3E}">
        <p14:creationId xmlns:p14="http://schemas.microsoft.com/office/powerpoint/2010/main" val="436164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2C0A39-86F8-21E7-CEF4-77362B3E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73D8116-06FD-E95C-37ED-AB4B317C7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750" y="4561354"/>
            <a:ext cx="10515600" cy="129590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0C74A01-F6C4-A301-07A4-071FAF9BA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64" y="2234543"/>
            <a:ext cx="10450286" cy="823550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6E3341E4-3012-8053-31C6-2C39C807F9D3}"/>
              </a:ext>
            </a:extLst>
          </p:cNvPr>
          <p:cNvSpPr/>
          <p:nvPr/>
        </p:nvSpPr>
        <p:spPr>
          <a:xfrm>
            <a:off x="583162" y="104150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D8EDF21E-399C-8FD7-8C84-1F23D8BCB9B0}"/>
              </a:ext>
            </a:extLst>
          </p:cNvPr>
          <p:cNvSpPr/>
          <p:nvPr/>
        </p:nvSpPr>
        <p:spPr>
          <a:xfrm>
            <a:off x="583162" y="3534656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65920C34-D319-AE49-4EFB-095CB28DF3E6}"/>
                  </a:ext>
                </a:extLst>
              </p14:cNvPr>
              <p14:cNvContentPartPr/>
              <p14:nvPr/>
            </p14:nvContentPartPr>
            <p14:xfrm>
              <a:off x="5409900" y="2836350"/>
              <a:ext cx="1852920" cy="36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65920C34-D319-AE49-4EFB-095CB28DF3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5900" y="2728350"/>
                <a:ext cx="1960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4D775273-29DC-C731-1B61-9F95A0698046}"/>
                  </a:ext>
                </a:extLst>
              </p14:cNvPr>
              <p14:cNvContentPartPr/>
              <p14:nvPr/>
            </p14:nvContentPartPr>
            <p14:xfrm>
              <a:off x="1800180" y="2836350"/>
              <a:ext cx="3513960" cy="36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4D775273-29DC-C731-1B61-9F95A06980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6180" y="2728350"/>
                <a:ext cx="3621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7E8F0CB2-B080-4A60-A130-6757600ABD43}"/>
                  </a:ext>
                </a:extLst>
              </p14:cNvPr>
              <p14:cNvContentPartPr/>
              <p14:nvPr/>
            </p14:nvContentPartPr>
            <p14:xfrm>
              <a:off x="5114700" y="5588910"/>
              <a:ext cx="5492160" cy="36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7E8F0CB2-B080-4A60-A130-6757600ABD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60700" y="5481270"/>
                <a:ext cx="5599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3E5643CD-892A-C37A-900F-BF696649F17A}"/>
                  </a:ext>
                </a:extLst>
              </p14:cNvPr>
              <p14:cNvContentPartPr/>
              <p14:nvPr/>
            </p14:nvContentPartPr>
            <p14:xfrm>
              <a:off x="714060" y="5798430"/>
              <a:ext cx="5533200" cy="36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3E5643CD-892A-C37A-900F-BF696649F17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060" y="5690790"/>
                <a:ext cx="56408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002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95C338-43E3-506A-517E-DD88B064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C6063E5-6304-A8A3-A317-15896DCBF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175" y="1931701"/>
            <a:ext cx="10515600" cy="164535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1D6018B-20FA-5E1D-A540-5C023E4FA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62" y="5281950"/>
            <a:ext cx="11109649" cy="77232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558B28B-9830-BE45-AD43-3390EE628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75" y="4233924"/>
            <a:ext cx="10353955" cy="946085"/>
          </a:xfrm>
          <a:prstGeom prst="rect">
            <a:avLst/>
          </a:prstGeom>
        </p:spPr>
      </p:pic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ED9A1E9B-8A33-43CE-B2C0-F8FFE812993B}"/>
              </a:ext>
            </a:extLst>
          </p:cNvPr>
          <p:cNvSpPr/>
          <p:nvPr/>
        </p:nvSpPr>
        <p:spPr>
          <a:xfrm>
            <a:off x="621997" y="114257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8F5B5E80-AE51-4035-F742-A999553C2BB6}"/>
              </a:ext>
            </a:extLst>
          </p:cNvPr>
          <p:cNvSpPr/>
          <p:nvPr/>
        </p:nvSpPr>
        <p:spPr>
          <a:xfrm>
            <a:off x="583162" y="3534656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</p:spTree>
    <p:extLst>
      <p:ext uri="{BB962C8B-B14F-4D97-AF65-F5344CB8AC3E}">
        <p14:creationId xmlns:p14="http://schemas.microsoft.com/office/powerpoint/2010/main" val="292745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0C7D5B-6D87-0710-1117-E24F1810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D5A324E-B6B0-4B29-2B6C-F1DFBC697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580" y="2323728"/>
            <a:ext cx="10515600" cy="667915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F9F27F5-AB96-7752-51BA-63716C41D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250" y="3866358"/>
            <a:ext cx="5144218" cy="160042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D99EBE2-AEF9-2DC0-571B-C42D22FB2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94" y="5611608"/>
            <a:ext cx="8162730" cy="809730"/>
          </a:xfrm>
          <a:prstGeom prst="rect">
            <a:avLst/>
          </a:prstGeom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4FE22079-44DB-36CB-729B-14F095434B2F}"/>
              </a:ext>
            </a:extLst>
          </p:cNvPr>
          <p:cNvSpPr/>
          <p:nvPr/>
        </p:nvSpPr>
        <p:spPr>
          <a:xfrm>
            <a:off x="621997" y="114257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399E8949-92B8-5413-ABED-92ADF8198C57}"/>
              </a:ext>
            </a:extLst>
          </p:cNvPr>
          <p:cNvSpPr/>
          <p:nvPr/>
        </p:nvSpPr>
        <p:spPr>
          <a:xfrm>
            <a:off x="679580" y="3429000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10F32B0-05A7-C705-80F3-D81A9C7EA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8750" y="2991867"/>
            <a:ext cx="1438476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20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2AE253-0B53-C32D-1B3D-AF646692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D797D1-0C7F-3AE4-764E-331D16DED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A336FC3-E0A5-FB1E-378A-86D0A50C1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366265"/>
            <a:ext cx="9252857" cy="193103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A2FEC39-C026-C472-F9C1-1E5FB9E5D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4" y="1825625"/>
            <a:ext cx="9056914" cy="2034723"/>
          </a:xfrm>
          <a:prstGeom prst="rect">
            <a:avLst/>
          </a:prstGeom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DEA3CF0-3EFB-08AA-15F4-CCBE2A739386}"/>
              </a:ext>
            </a:extLst>
          </p:cNvPr>
          <p:cNvSpPr/>
          <p:nvPr/>
        </p:nvSpPr>
        <p:spPr>
          <a:xfrm>
            <a:off x="838200" y="117478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593E4FF3-E179-1BFB-7252-D1076AB2A2D0}"/>
              </a:ext>
            </a:extLst>
          </p:cNvPr>
          <p:cNvSpPr/>
          <p:nvPr/>
        </p:nvSpPr>
        <p:spPr>
          <a:xfrm>
            <a:off x="1017793" y="3775595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</p:spTree>
    <p:extLst>
      <p:ext uri="{BB962C8B-B14F-4D97-AF65-F5344CB8AC3E}">
        <p14:creationId xmlns:p14="http://schemas.microsoft.com/office/powerpoint/2010/main" val="1950150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D8BAEA-263B-9784-93C0-960D1139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E6C79D2-CD88-39B1-9225-A5E77662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1765"/>
            <a:ext cx="10515600" cy="3279058"/>
          </a:xfr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C31A9FDF-7396-9C41-D4CE-C966FC18BC3E}"/>
              </a:ext>
            </a:extLst>
          </p:cNvPr>
          <p:cNvSpPr/>
          <p:nvPr/>
        </p:nvSpPr>
        <p:spPr>
          <a:xfrm>
            <a:off x="746692" y="1495723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Okres przejściowy:</a:t>
            </a:r>
          </a:p>
        </p:txBody>
      </p:sp>
    </p:spTree>
    <p:extLst>
      <p:ext uri="{BB962C8B-B14F-4D97-AF65-F5344CB8AC3E}">
        <p14:creationId xmlns:p14="http://schemas.microsoft.com/office/powerpoint/2010/main" val="1705427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0BEA94-EC08-18A5-E04D-6298AC9C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057CB0-EDF3-F50C-7441-42EFF8D7D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23.12.2022 Opublikowany został akt wykonawczy: </a:t>
            </a:r>
          </a:p>
          <a:p>
            <a:pPr marL="0" indent="0">
              <a:buNone/>
            </a:pPr>
            <a:endParaRPr lang="pl-PL" sz="2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Statystyczna karta wypadku przy pracy</a:t>
            </a:r>
            <a:r>
              <a:rPr lang="pl-PL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; </a:t>
            </a:r>
            <a:r>
              <a:rPr lang="pl-PL" sz="2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Dz.U.2022.2750 [sip.lex.pl]</a:t>
            </a:r>
            <a:r>
              <a:rPr lang="pl-PL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endParaRPr lang="pl-PL" sz="2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który wejdzie w życie dnia 01.01.2023. 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8854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B1D19F-7126-AD28-509E-E89EA563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zmiany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1E436F9-5AFB-FAF7-730A-9F9EA7DBA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1276" y="1536121"/>
            <a:ext cx="1438476" cy="2619741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4D8AEE8-5281-B708-F6C2-E0680673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76" y="2023037"/>
            <a:ext cx="7249537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24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CB0FC4-AFA2-6C15-4B47-FF1C887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B765B84-46F6-7751-9A5E-CB3167277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853" y="2581793"/>
            <a:ext cx="6315956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81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828538-3E41-5B2E-DE6F-DD07DFFB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8D41A9C2-2546-FE14-9C04-1BADDA056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177" y="3053424"/>
            <a:ext cx="9459645" cy="1895740"/>
          </a:xfrm>
        </p:spPr>
      </p:pic>
    </p:spTree>
    <p:extLst>
      <p:ext uri="{BB962C8B-B14F-4D97-AF65-F5344CB8AC3E}">
        <p14:creationId xmlns:p14="http://schemas.microsoft.com/office/powerpoint/2010/main" val="321995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F9B7BA-9B37-052C-9966-F3DEA888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EA1DECA-DC8A-CCDE-0CAC-EA2CBEB71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144" y="1825625"/>
            <a:ext cx="8563711" cy="4351338"/>
          </a:xfrm>
        </p:spPr>
      </p:pic>
    </p:spTree>
    <p:extLst>
      <p:ext uri="{BB962C8B-B14F-4D97-AF65-F5344CB8AC3E}">
        <p14:creationId xmlns:p14="http://schemas.microsoft.com/office/powerpoint/2010/main" val="378220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93621A-6BF3-49C1-980B-8213709C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710A48-5A43-41C4-84FF-88A90645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30.01.2023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tekst jednolity aktu: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Ustawa z dnia 16 kwietnia 2020 r. o szczególnych instrumentach wsparcia w związku z rozprzestrzenianiem się wirusa SARS-CoV-2;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sz="1800" u="sng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Dz.U.2023.201 </a:t>
            </a:r>
            <a:r>
              <a:rPr lang="pl-PL" sz="1800" u="sng" dirty="0" err="1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t.j</a:t>
            </a:r>
            <a:r>
              <a:rPr lang="pl-PL" sz="1800" u="sng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b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8801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C44A48-D52F-2858-41F9-909B89B9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1C7B34-4739-56D5-A6E7-B331F2154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akt: </a:t>
            </a:r>
          </a:p>
          <a:p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rozporządzenia w sprawie ustanowienia określonych ograniczeń, nakazów i zakazów w związku z wystąpieniem stanu zagrożenia epidemicznego; </a:t>
            </a:r>
          </a:p>
          <a:p>
            <a:pPr marL="0" indent="0">
              <a:buNone/>
            </a:pPr>
            <a:r>
              <a:rPr lang="pl-PL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 </a:t>
            </a:r>
            <a:r>
              <a:rPr lang="pl-PL" sz="1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Dz.U.2022.2736 [sip.lex.pl]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który dnia 31.12.2022  zmienia akt obserwowany. </a:t>
            </a:r>
          </a:p>
          <a:p>
            <a:pPr marL="0" indent="0">
              <a:buNone/>
            </a:pPr>
            <a:endParaRPr lang="pl-PL" sz="18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pl-PL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Przedłużenie aktualnego stanu prawnego do 31.03.2023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4520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3D7F61-F953-D70F-645A-64D4A388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DD774E-4998-8E66-F572-225479E76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19.12.2022  Opublikowany został akt: </a:t>
            </a:r>
          </a:p>
          <a:p>
            <a:pPr marL="0" indent="0">
              <a:buNone/>
            </a:pPr>
            <a:endParaRPr lang="pl-PL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rozporządzenia w sprawie badań i pomiarów czynników szkodliwych dla zdrowia w środowisku pracy</a:t>
            </a:r>
            <a:r>
              <a:rPr lang="pl-PL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; </a:t>
            </a:r>
            <a:r>
              <a:rPr lang="pl-PL" u="sng" dirty="0"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Dz.U.2022.2662 [sip.lex.pl]</a:t>
            </a:r>
            <a:r>
              <a:rPr lang="pl-PL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endParaRPr lang="pl-PL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który dnia 03.01.2023  zmienia akt obserwowany. </a:t>
            </a:r>
          </a:p>
          <a:p>
            <a:endParaRPr lang="pl-PL" sz="1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153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9F8694-CF0C-826A-6591-CABE2CAB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8DF6A6F-9590-AFEC-1FFD-5A64CD04A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697" y="1878467"/>
            <a:ext cx="10515600" cy="109139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C03843A-9F18-EF4A-E6CF-D62D97AD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7" y="3748680"/>
            <a:ext cx="10515600" cy="821038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F955972E-389F-8524-066C-47CB0322B539}"/>
              </a:ext>
            </a:extLst>
          </p:cNvPr>
          <p:cNvSpPr/>
          <p:nvPr/>
        </p:nvSpPr>
        <p:spPr>
          <a:xfrm>
            <a:off x="838200" y="1174789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zmianie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6436CC58-FD47-7180-013E-E0258A593969}"/>
              </a:ext>
            </a:extLst>
          </p:cNvPr>
          <p:cNvSpPr/>
          <p:nvPr/>
        </p:nvSpPr>
        <p:spPr>
          <a:xfrm>
            <a:off x="755081" y="3143033"/>
            <a:ext cx="2108503" cy="5305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Przed zmianą:</a:t>
            </a:r>
          </a:p>
        </p:txBody>
      </p:sp>
    </p:spTree>
    <p:extLst>
      <p:ext uri="{BB962C8B-B14F-4D97-AF65-F5344CB8AC3E}">
        <p14:creationId xmlns:p14="http://schemas.microsoft.com/office/powerpoint/2010/main" val="442953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109C0-0FF0-E9CC-A99A-C58F4868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Dodatkowo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6740F9-253D-AA3B-BA0B-7B37033AA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22.12.2022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Wchodzi w życie akt wykonawczy: Zmiana rozporządzenia w sprawie bezpieczeństwa i higieny pracy przy produkcji, transporcie wewnątrzzakładowym oraz obrocie materiałów wybuchowych, w tym wyrobów pirotechnicznych; </a:t>
            </a:r>
            <a:r>
              <a:rPr lang="pl-PL" sz="1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/>
              </a:rPr>
              <a:t>Dz.U.2022.1289 [sip.lex.pl]</a:t>
            </a:r>
            <a:endParaRPr lang="pl-PL" sz="1800" u="sng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u="sng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pl-PL" sz="1800" dirty="0">
                <a:solidFill>
                  <a:srgbClr val="77BF4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06.12.2022</a:t>
            </a:r>
            <a:r>
              <a:rPr lang="pl-PL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Wchodzi w życie akt wykonawczy: Wykaz jednostek upoważnionych do przeprowadzania badań materiałów i procesów technologicznych w celu ustalenia stopnia ich szkodliwości dla zdrowia oraz zakres tych badań; Dz.U.2022.2379 [sip.lex.pl].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8599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441369-8E49-D8AD-2F19-42DACBE8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F511B0-566B-1EAE-D330-882162517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8000" b="1" dirty="0"/>
              <a:t>28.10.2022</a:t>
            </a:r>
          </a:p>
          <a:p>
            <a:pPr marL="0" indent="0" algn="ctr">
              <a:buNone/>
            </a:pPr>
            <a:r>
              <a:rPr lang="pl-PL" sz="8000" b="1" dirty="0"/>
              <a:t>-</a:t>
            </a:r>
          </a:p>
          <a:p>
            <a:pPr marL="0" indent="0" algn="ctr">
              <a:buNone/>
            </a:pPr>
            <a:r>
              <a:rPr lang="pl-PL" sz="8000" b="1" dirty="0"/>
              <a:t>25.11.2022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6626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39EF7B-8907-D14D-EDC5-AE187C6F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8FE733-B129-0A30-FB68-9F64E664C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Rozporządzenie Ministra Spraw Wewnętrznych i Administracji z dnia 31 października 2022 r. zmieniające rozporządzenie w sprawie wykazu wyrobów służących zapewnieniu bezpieczeństwa publicznego lub ochronie zdrowia i życia oraz mienia, a także zasad wydawania dopuszczenia tych wyrobów do użytkowania (Dz. U. poz. 2282).</a:t>
            </a:r>
          </a:p>
          <a:p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Zakres zmian: do wyposażenia i środków ochrony strażaka dodano ubrania specjalne lekkie wg normy PN-EN 469</a:t>
            </a:r>
          </a:p>
          <a:p>
            <a:pPr marL="0" indent="0">
              <a:buNone/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Wejście w życie: 24.11.2024</a:t>
            </a:r>
          </a:p>
        </p:txBody>
      </p:sp>
    </p:spTree>
    <p:extLst>
      <p:ext uri="{BB962C8B-B14F-4D97-AF65-F5344CB8AC3E}">
        <p14:creationId xmlns:p14="http://schemas.microsoft.com/office/powerpoint/2010/main" val="3568528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8E8887-432A-CDDF-EE24-D6D3E6AA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Covid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040BEF-8BE5-F0D5-EBE6-CC693AB15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Rozporządzenie Rady Ministrów z dnia 28 października 2022 r. zmieniające rozporządzenie w sprawie ustanowienia określonych ograniczeń, nakazów i zakazów w związku z wystąpieniem stanu zagrożenia epidemicznego (Dz. U. poz. 2221).</a:t>
            </a:r>
          </a:p>
          <a:p>
            <a:pPr marL="0" indent="0">
              <a:buNone/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Wejście w życie : 30.09.2022</a:t>
            </a:r>
          </a:p>
          <a:p>
            <a:endParaRPr lang="pl-PL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przedłużenie aktualnego stanu prawnego do 31.10.2022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6398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AA11B-70FA-302C-3443-ED9A5E27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964BF5-A494-66C2-D398-16ACDCB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b="1" dirty="0"/>
              <a:t>1.09.2022</a:t>
            </a:r>
          </a:p>
          <a:p>
            <a:pPr marL="0" indent="0" algn="ctr">
              <a:buNone/>
            </a:pPr>
            <a:r>
              <a:rPr lang="pl-PL" sz="8000" b="1" dirty="0"/>
              <a:t>-</a:t>
            </a:r>
          </a:p>
          <a:p>
            <a:pPr marL="0" indent="0" algn="ctr">
              <a:buNone/>
            </a:pPr>
            <a:r>
              <a:rPr lang="pl-PL" sz="8000" b="1" dirty="0"/>
              <a:t>27.10.2022</a:t>
            </a:r>
          </a:p>
        </p:txBody>
      </p:sp>
    </p:spTree>
    <p:extLst>
      <p:ext uri="{BB962C8B-B14F-4D97-AF65-F5344CB8AC3E}">
        <p14:creationId xmlns:p14="http://schemas.microsoft.com/office/powerpoint/2010/main" val="1314923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F271C3-1ECB-69EC-BFC8-F79045E1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FB4551-A129-7A1F-2065-477BDB96B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ustawy </a:t>
            </a:r>
            <a:r>
              <a:rPr lang="pl-PL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 wspieraniu rodziny i systemie pieczy zastępczej </a:t>
            </a:r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oraz niektórych innych ustaw; </a:t>
            </a:r>
            <a:r>
              <a:rPr lang="pl-PL" dirty="0">
                <a:solidFill>
                  <a:srgbClr val="000000"/>
                </a:solidFill>
                <a:latin typeface="Tahoma" panose="020B0604030504040204" pitchFamily="34" charset="0"/>
              </a:rPr>
              <a:t>Dz.U.2022.2140 </a:t>
            </a:r>
          </a:p>
          <a:p>
            <a:pPr marL="0" indent="0">
              <a:buNone/>
            </a:pPr>
            <a:endParaRPr lang="pl-PL" u="sng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Wpływa na przepisy Kodeksu Pracy: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Uprawnienia pracowników związane z rodzicielstwem (urlopy)</a:t>
            </a:r>
          </a:p>
          <a:p>
            <a:pPr marL="0" indent="0">
              <a:buNone/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182</a:t>
            </a:r>
            <a:r>
              <a:rPr lang="pl-PL" sz="180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– 183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Wejście w życie 1 lutego 2023 r.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867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71F221-B3AA-8C8B-63C2-ED01C4E9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Teksty jednolite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7E10D6-A657-8420-CFA0-528792B79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Ustawa z dnia 25 lutego 2011 r. o substancjach chemicznych i ich mieszaninach z (Dz.U.2020.2289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na  Dz.U.2022.1816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l-PL" sz="20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Rozporządzenie Rady Ministrów z dnia 30 czerwca 2009 r. w sprawie chorób zawodowych z (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Dz. U. z 2013 r. poz. 1367) na  Dz.U.2022.1836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l-PL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Ustawa z dnia 24 sierpnia 1991 r. o ochronie przeciwpożarowej; z  (Dz.U.2021.869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na   Dz.U.2022.2057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l-PL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Ustawa z dnia 30 października 2002 r. o ubezpieczeniu społecznym z tytułu wypadków przy pracy i chorób zawodowych;  z  (Dz.U.2019.1205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na Dz.U.2022.2189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24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3A1F3B-44C2-4A56-804C-6DDCCDD3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977BC6-6800-4AC1-9CB4-FFFCD6373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10.02.2023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wchodzi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 w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życie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ustawy o wspieraniu rodziny i systemie pieczy zastępczej oraz niektórych innych ustaw; </a:t>
            </a:r>
            <a:r>
              <a:rPr lang="pl-PL" sz="18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Dz.U.2022.2140 </a:t>
            </a: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; 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u="sng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art. 4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dotyczy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Kodeksu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Pracy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Zmiany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w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urlopach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dla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osób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przyjmujących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dziecko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wychowanie</a:t>
            </a:r>
            <a:endParaRPr lang="en-US" sz="1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1732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8C13F1-2801-F627-0B45-07029BB1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Covid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89FD2A-2887-BBEE-900E-820E2821F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Rozporządzenie Rady Ministrów z dnia 29 września 2022 r. zmieniające rozporządzenie w sprawie ustanowienia określonych ograniczeń, nakazów i zakazów w związku z wystąpieniem stanu zagrożenia epidemicznego (Dz. U. poz. 2019)</a:t>
            </a:r>
          </a:p>
          <a:p>
            <a:endParaRPr lang="pl-PL" sz="20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Wejście w życie : 30.09.2022</a:t>
            </a:r>
          </a:p>
          <a:p>
            <a:endParaRPr lang="pl-PL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przedłużenie aktualnego stanu prawnego do 31.10.2022</a:t>
            </a:r>
          </a:p>
        </p:txBody>
      </p:sp>
    </p:spTree>
    <p:extLst>
      <p:ext uri="{BB962C8B-B14F-4D97-AF65-F5344CB8AC3E}">
        <p14:creationId xmlns:p14="http://schemas.microsoft.com/office/powerpoint/2010/main" val="2263505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D834FE-C729-4DD8-1CDF-9716304B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Uwaga – zmiana w Kartach Charakterystyki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F29AF4-42ED-F3C1-3DD4-DD8444D21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Od 1 stycznia 2021 r. weszło w życie rozporządzenie </a:t>
            </a:r>
            <a:r>
              <a:rPr lang="pl-PL" sz="2000" dirty="0" err="1"/>
              <a:t>ROZPORZĄDZENIE</a:t>
            </a:r>
            <a:r>
              <a:rPr lang="pl-PL" sz="2000" dirty="0"/>
              <a:t> KOMISJI (UE) 2020/878 z dnia 18 czerwca 2020 r. zmieniające załącznik II do rozporządzenia (WE) nr 1907/2006 Parlamentu Europejskiego i Rady w sprawie rejestracji, oceny, udzielania zezwoleń i stosowanych ograniczeń w zakresie chemikaliów (REACH) zmieniające format karty charakterystyki.</a:t>
            </a:r>
          </a:p>
          <a:p>
            <a:endParaRPr lang="pl-PL" sz="2000" dirty="0"/>
          </a:p>
          <a:p>
            <a:r>
              <a:rPr lang="pl-PL" sz="2000" dirty="0"/>
              <a:t>Na wprowadzenie zmian przewidzianych powyższym rozporządzeniem ustawodawca przewidział okres przejściowy. </a:t>
            </a:r>
            <a:r>
              <a:rPr lang="pl-PL" sz="2000" b="1" dirty="0"/>
              <a:t>Karty charakterystyki niezgodne z w/w rozporządzeniem można dostarczać wyłącznie do 31 grudnia 2022 – po tym terminie obowiązywać będzie wyłącznie zaktualizowana forma karty charakterystyki</a:t>
            </a:r>
          </a:p>
          <a:p>
            <a:r>
              <a:rPr lang="pl-PL" sz="2000" dirty="0"/>
              <a:t>Link do artykułu o zmianach:</a:t>
            </a:r>
          </a:p>
          <a:p>
            <a:pPr marL="0" indent="0">
              <a:buNone/>
            </a:pPr>
            <a:r>
              <a:rPr lang="pl-PL" sz="2000" dirty="0">
                <a:hlinkClick r:id="rId2"/>
              </a:rPr>
              <a:t>https://properfekt-msds.pl/zmiany-w-formacie-karty-charakterystyki-2021-aktualizacja-kart-charakterystyki/?gclid=EAIaIQobChMIg_XI5ZPa-gIVTeqyCh2efA2sEAAYASAAEgId2_D_BwE</a:t>
            </a:r>
            <a:endParaRPr lang="pl-PL" sz="2000" dirty="0"/>
          </a:p>
          <a:p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19478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075265-22E1-4D96-BAE5-1B8FC7DE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FD13C3-9252-4387-94DF-E31D3758C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06.02.20223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Opublikowany został akt: Zmiana ustawy - Kodeks pracy oraz niektórych innych ustaw; </a:t>
            </a:r>
            <a:r>
              <a:rPr lang="pl-PL" sz="18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Dz.U.2023.240</a:t>
            </a: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który dnia 07.04.2023; 21.02.2023  zmienia akt obserwowany. 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trzeźwości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zdalna</a:t>
            </a:r>
            <a:endParaRPr lang="en-US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07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49A883-E571-4A47-8DA4-0164AD87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06.02.20223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Opublikowany został akt: Zmiana ustawy - Kodeks pracy oraz niektórych innych ustaw; </a:t>
            </a:r>
            <a:r>
              <a:rPr lang="pl-PL" sz="20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Dz.U.2023.240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który dnia 07.04.2023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zmienia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4B8A76-4F4F-4BB6-B624-B5DCB49AA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9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Szczególne rozwiązania związane z zapobieganiem, przeciwdziałaniem i zwalczaniem COVID-19, innych chorób zakaźnych oraz wywołanych nimi sytuacji kryzysowych. </a:t>
            </a:r>
            <a:r>
              <a:rPr lang="pl-PL" sz="19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Dz.U.2021.2095 </a:t>
            </a:r>
            <a:r>
              <a:rPr lang="pl-PL" sz="1900" u="sng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19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9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pl-PL" sz="1900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900" u="sng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1900" i="0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15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/>
              <a:t>3) </a:t>
            </a:r>
            <a:r>
              <a:rPr lang="pl-PL" sz="1800" dirty="0"/>
              <a:t>w </a:t>
            </a:r>
            <a:r>
              <a:rPr lang="pl-PL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4h</a:t>
            </a:r>
            <a:r>
              <a:rPr lang="pl-PL" sz="1800" dirty="0"/>
              <a:t> ust. 1 otrzymuje brzmienie:"1. W okresie ogłoszenia stanu zagrożenia epidemicznego albo stanu epidemii z powodu COVID-19 pracownicy i inne osoby zatrudnione, poddane obowiązkowej kwarantannie, mogą, za zgodą pracodawcy albo zatrudniającego, świadczyć w trybie pracy zdalnej pracę określoną w umowie i otrzymywać z tego tytułu wynagrodzenie. Przepisy działu drugiego rozdziału </a:t>
            </a:r>
            <a:r>
              <a:rPr lang="pl-PL" sz="1800" dirty="0" err="1"/>
              <a:t>IIc</a:t>
            </a:r>
            <a:r>
              <a:rPr lang="pl-PL" sz="1800" dirty="0"/>
              <a:t> ustawy z dnia 26 czerwca 1974 r. - Kodeks pracy stosuje się odpowiednio.";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800" dirty="0"/>
              <a:t>4)w </a:t>
            </a:r>
            <a:r>
              <a:rPr lang="pl-PL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4ha</a:t>
            </a:r>
            <a:r>
              <a:rPr lang="pl-PL" sz="1800" dirty="0"/>
              <a:t> ust. 1 otrzymuje brzmienie:"1. W okresie ogłoszenia stanu zagrożenia epidemicznego albo stanu epidemii z powodu COVID-19 pracownicy i inne osoby zatrudnione, poddane obowiązkowej izolacji w warunkach domowych, mogą, za zgodą pracodawcy albo zatrudniającego, świadczyć w trybie pracy zdalnej pracę określoną w umowie i otrzymywać z tego tytułu wynagrodzenie. Przepisy działu drugiego rozdziału </a:t>
            </a:r>
            <a:r>
              <a:rPr lang="pl-PL" sz="1800" dirty="0" err="1"/>
              <a:t>IIc</a:t>
            </a:r>
            <a:r>
              <a:rPr lang="pl-PL" sz="1800" dirty="0"/>
              <a:t> ustawy z dnia 26 czerwca 1974 r. - Kodeks pracy stosuje się odpowiednio.";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178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C17F56-8C43-4348-80BB-FA8B8821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4696"/>
          </a:xfrm>
        </p:spPr>
        <p:txBody>
          <a:bodyPr>
            <a:normAutofit/>
          </a:bodyPr>
          <a:lstStyle/>
          <a:p>
            <a:r>
              <a:rPr lang="en-US" sz="22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13.02.2023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Opublikowany został akt: Zmiana rozporządzenia w sprawie substancji chemicznych, ich mieszanin, czynników lub procesów technologicznych o działaniu rakotwórczym lub mutagennym w środowisku pracy; </a:t>
            </a:r>
            <a:r>
              <a:rPr lang="pl-PL" sz="1800" u="sng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Dz.U.2023.284 [sip.lex.pl]</a:t>
            </a: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który dnia 28.02.2023  zmienia akt obserwowany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endParaRPr lang="pl-PL" sz="18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C1762E6-BA55-4641-BA31-847607469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06271"/>
            <a:ext cx="10515600" cy="3990045"/>
          </a:xfrm>
        </p:spPr>
      </p:pic>
    </p:spTree>
    <p:extLst>
      <p:ext uri="{BB962C8B-B14F-4D97-AF65-F5344CB8AC3E}">
        <p14:creationId xmlns:p14="http://schemas.microsoft.com/office/powerpoint/2010/main" val="221806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19DFBE-C1AF-43A1-BB9F-D7317F1E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l-PL" sz="18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  1. </a:t>
            </a:r>
            <a:r>
              <a:rPr lang="en-US" sz="18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18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rozporządzeniu</a:t>
            </a:r>
            <a:r>
              <a:rPr lang="pl-PL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Ministra Zdrowia z dnia 24 lipca 2012 r. w sprawie substancji chemicznych, ich mieszanin, czynników lub procesów technologicznych o działaniu rakotwórczym lub mutagennym w środowisku pracy (Dz. U. z 2021 r. poz. 2235) wprowadza się następujące zmiany:</a:t>
            </a:r>
            <a:br>
              <a:rPr lang="en-US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18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5</a:t>
            </a: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 ust. 3 uchyla się pkt 2</a:t>
            </a:r>
            <a:r>
              <a:rPr lang="en-US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pl-PL" sz="1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DAC76A-F266-4DCB-91F3-B642ACB5B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§  5. </a:t>
            </a:r>
          </a:p>
          <a:p>
            <a:pPr marL="0" indent="0">
              <a:buNone/>
            </a:pPr>
            <a:r>
              <a:rPr lang="pl-PL" dirty="0"/>
              <a:t>1. </a:t>
            </a:r>
            <a:r>
              <a:rPr lang="en-US" dirty="0"/>
              <a:t> </a:t>
            </a:r>
            <a:r>
              <a:rPr lang="pl-PL" dirty="0"/>
              <a:t>Pracodawca jest obowiązany prowadzić rejestr pracowników narażonych na działanie substancji chemicznych, ich mieszanin, czynników lub procesów technologicznych o działaniu rakotwórczym lub mutagennym i przechowywać go przez okres 40 lat po ustaniu narażenia, a w przypadku likwidacji zakładu pracy - przekazać właściwemu państwowemu wojewódzkiemu inspektorowi sanitarnemu.</a:t>
            </a:r>
          </a:p>
          <a:p>
            <a:pPr marL="0" indent="0">
              <a:buNone/>
            </a:pPr>
            <a:r>
              <a:rPr lang="pl-PL" dirty="0"/>
              <a:t>2. </a:t>
            </a:r>
            <a:r>
              <a:rPr lang="en-US" dirty="0"/>
              <a:t> </a:t>
            </a:r>
            <a:r>
              <a:rPr lang="pl-PL" dirty="0"/>
              <a:t>Rejestr, o którym mowa w ust. 1, zawiera: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pl-PL" dirty="0"/>
              <a:t>1)</a:t>
            </a:r>
            <a:r>
              <a:rPr lang="en-US" dirty="0"/>
              <a:t> </a:t>
            </a:r>
            <a:r>
              <a:rPr lang="pl-PL" dirty="0"/>
              <a:t>datę wpisu do rejestru;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pl-PL" dirty="0"/>
              <a:t>2)</a:t>
            </a:r>
            <a:r>
              <a:rPr lang="en-US" dirty="0"/>
              <a:t> </a:t>
            </a:r>
            <a:r>
              <a:rPr lang="pl-PL" dirty="0"/>
              <a:t>imię, nazwisko pracownika oraz jego stanowisko pracy, o którym mowa w § 4 ust. 1 pkt 3;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pl-PL" dirty="0"/>
              <a:t>3)numer PESEL, a w przypadku jego braku - numer dokumentu potwierdzającego tożsamość.</a:t>
            </a:r>
          </a:p>
          <a:p>
            <a:pPr marL="0" indent="0">
              <a:buNone/>
            </a:pPr>
            <a:r>
              <a:rPr lang="pl-PL" dirty="0"/>
              <a:t>3. </a:t>
            </a:r>
            <a:r>
              <a:rPr lang="en-US" dirty="0"/>
              <a:t> </a:t>
            </a:r>
            <a:r>
              <a:rPr lang="pl-PL" dirty="0"/>
              <a:t>Pracodawca przekazuje rejestr, o którym mowa w ust. 1: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pl-PL" dirty="0"/>
              <a:t>1)</a:t>
            </a:r>
            <a:r>
              <a:rPr lang="en-US" dirty="0"/>
              <a:t> </a:t>
            </a:r>
            <a:r>
              <a:rPr lang="pl-PL" dirty="0"/>
              <a:t>właściwemu komendantowi wojskowego ośrodka medycyny prewencyjnej - w przypadku jednostek organizacyjnych podległych Ministrowi Obrony Narodowej;</a:t>
            </a:r>
          </a:p>
          <a:p>
            <a:r>
              <a:rPr lang="pl-PL" strike="sngStrike" dirty="0"/>
              <a:t>2)</a:t>
            </a:r>
            <a:r>
              <a:rPr lang="en-US" strike="sngStrike" dirty="0"/>
              <a:t> </a:t>
            </a:r>
            <a:r>
              <a:rPr lang="pl-PL" strike="sngStrike" dirty="0"/>
              <a:t>właściwemu państwowemu inspektorowi sanitarnemu Ministerstwa Spraw Wewnętrznych i Administracji - w przypadku jednostek organizacyjnych podległych ministrowi właściwemu do spraw wewnętrznych lub nadzorowanych przez niego oraz komórek organizacyjnych urzędu obsługującego tego ministra.</a:t>
            </a:r>
          </a:p>
        </p:txBody>
      </p:sp>
    </p:spTree>
    <p:extLst>
      <p:ext uri="{BB962C8B-B14F-4D97-AF65-F5344CB8AC3E}">
        <p14:creationId xmlns:p14="http://schemas.microsoft.com/office/powerpoint/2010/main" val="154071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BAED47-4DD1-4910-A989-B39E75F0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br>
              <a:rPr lang="pl-PL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pl-PL" sz="18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§  1. </a:t>
            </a:r>
            <a:r>
              <a:rPr lang="en-US" sz="18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 </a:t>
            </a:r>
            <a:r>
              <a:rPr lang="pl-PL" sz="1800" b="0" i="0" u="none" strike="noStrike" dirty="0">
                <a:solidFill>
                  <a:srgbClr val="1B7AB8"/>
                </a:solidFill>
                <a:effectLst/>
                <a:latin typeface="Open Sans" panose="020B0606030504020204" pitchFamily="34" charset="0"/>
                <a:hlinkClick r:id="rId2"/>
              </a:rPr>
              <a:t>rozporządzeniu</a:t>
            </a:r>
            <a:r>
              <a:rPr lang="pl-PL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Ministra Zdrowia z dnia 24 lipca 2012 r. w sprawie substancji chemicznych, ich mieszanin, czynników lub procesów technologicznych o działaniu rakotwórczym lub mutagennym w środowisku pracy (Dz. U. z 2021 r. poz. 2235) wprowadza się następujące zmiany: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2)</a:t>
            </a:r>
            <a:r>
              <a:rPr lang="en-US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w </a:t>
            </a:r>
            <a:r>
              <a:rPr lang="pl-PL" sz="18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6</a:t>
            </a:r>
            <a:r>
              <a:rPr lang="pl-PL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 uchyla się ust. 2</a:t>
            </a:r>
            <a:r>
              <a:rPr lang="en-US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591540-F28C-43F4-A5D3-8ED2F0BA8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US" b="1" dirty="0"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pl-PL" sz="1600" i="0" dirty="0">
                <a:effectLst/>
                <a:latin typeface="Open Sans" panose="020B0606030504020204" pitchFamily="34" charset="0"/>
              </a:rPr>
              <a:t>§  6. </a:t>
            </a:r>
          </a:p>
          <a:p>
            <a:pPr marL="0" indent="0" algn="l">
              <a:buNone/>
            </a:pPr>
            <a:r>
              <a:rPr lang="pl-PL" sz="1600" b="0" i="0" dirty="0">
                <a:effectLst/>
                <a:latin typeface="Open Sans" panose="020B0606030504020204" pitchFamily="34" charset="0"/>
              </a:rPr>
              <a:t>1. Rejestr substancji chemicznych, ich mieszanin, czynników lub procesów technologicznych o działaniu rakotwórczym lub mutagennym występujących w jednostkach organizacyjnych podległych Ministrowi Obrony Narodowej prowadzi Wojskowy Instytut Higieny i Epidemiologii imienia Generała Karola Kaczkowskiego.</a:t>
            </a:r>
          </a:p>
          <a:p>
            <a:pPr marL="0" indent="0" algn="l">
              <a:buNone/>
            </a:pPr>
            <a:r>
              <a:rPr lang="pl-PL" sz="1600" b="0" i="0" dirty="0">
                <a:effectLst/>
                <a:latin typeface="Open Sans" panose="020B0606030504020204" pitchFamily="34" charset="0"/>
              </a:rPr>
              <a:t>2. </a:t>
            </a:r>
            <a:r>
              <a:rPr lang="pl-PL" sz="1600" b="0" i="0" strike="sngStrike" dirty="0">
                <a:effectLst/>
                <a:latin typeface="Open Sans" panose="020B0606030504020204" pitchFamily="34" charset="0"/>
              </a:rPr>
              <a:t>Rejestr substancji chemicznych, ich mieszanin, czynników lub procesów technologicznych o działaniu rakotwórczym lub mutagennym występujących w jednostkach organizacyjnych podległych ministrowi właściwemu do spraw wewnętrznych lub nadzorowanych przez niego oraz komórkach organizacyjnych urzędu obsługującego tego ministra prowadzi Główny Inspektor Sanitarny Ministerstwa Spraw Wewnętrznych i Administracji.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94382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1666</Words>
  <Application>Microsoft Office PowerPoint</Application>
  <PresentationFormat>Panoramiczny</PresentationFormat>
  <Paragraphs>133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Open Sans</vt:lpstr>
      <vt:lpstr>Tahoma</vt:lpstr>
      <vt:lpstr>Motyw pakietu Office</vt:lpstr>
      <vt:lpstr>Zmiany przepisów w zakresie BHP</vt:lpstr>
      <vt:lpstr>Prezentacja programu PowerPoint</vt:lpstr>
      <vt:lpstr>Prezentacja programu PowerPoint</vt:lpstr>
      <vt:lpstr>Prezentacja programu PowerPoint</vt:lpstr>
      <vt:lpstr>Prezentacja programu PowerPoint</vt:lpstr>
      <vt:lpstr>06.02.20223  Opublikowany został akt: Zmiana ustawy - Kodeks pracy oraz niektórych innych ustaw; Dz.U.2023.240 , który dnia 07.04.2023 zmienia akt: </vt:lpstr>
      <vt:lpstr>13.02.2023  Opublikowany został akt: Zmiana rozporządzenia w sprawie substancji chemicznych, ich mieszanin, czynników lub procesów technologicznych o działaniu rakotwórczym lub mutagennym w środowisku pracy; Dz.U.2023.284 [sip.lex.pl], który dnia 28.02.2023  zmienia akt obserwowany </vt:lpstr>
      <vt:lpstr>§  1.  W rozporządzeniu Ministra Zdrowia z dnia 24 lipca 2012 r. w sprawie substancji chemicznych, ich mieszanin, czynników lub procesów technologicznych o działaniu rakotwórczym lub mutagennym w środowisku pracy (Dz. U. z 2021 r. poz. 2235) wprowadza się następujące zmiany: 1) w § 5 w ust. 3 uchyla się pkt 2: </vt:lpstr>
      <vt:lpstr> §  1.  W rozporządzeniu Ministra Zdrowia z dnia 24 lipca 2012 r. w sprawie substancji chemicznych, ich mieszanin, czynników lub procesów technologicznych o działaniu rakotwórczym lub mutagennym w środowisku pracy (Dz. U. z 2021 r. poz. 2235) wprowadza się następujące zmiany: 2) w § 6 uchyla się ust. 2: </vt:lpstr>
      <vt:lpstr>Wchodzi w życie akt wykonawczy: Zmiana rozporządzenia w sprawie bezpieczeństwa i higieny pracy podczas eksploatacji maszyn i innych urządzeń technicznych do robót ziemnych, budowlanych i drogowych; Dz.U.2023.291</vt:lpstr>
      <vt:lpstr>Prezentacja programu PowerPoint</vt:lpstr>
      <vt:lpstr>Prezentacja programu PowerPoint</vt:lpstr>
      <vt:lpstr>Wejście w życie</vt:lpstr>
      <vt:lpstr>Prezentacja programu PowerPoint</vt:lpstr>
      <vt:lpstr>Kodeks Pracy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Najważniejsze zmiany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Dodatkowo</vt:lpstr>
      <vt:lpstr>Prezentacja programu PowerPoint</vt:lpstr>
      <vt:lpstr>Prezentacja programu PowerPoint</vt:lpstr>
      <vt:lpstr>Covid</vt:lpstr>
      <vt:lpstr>Prezentacja programu PowerPoint</vt:lpstr>
      <vt:lpstr>Prezentacja programu PowerPoint</vt:lpstr>
      <vt:lpstr>Teksty jednolite</vt:lpstr>
      <vt:lpstr>Covid</vt:lpstr>
      <vt:lpstr>Uwaga – zmiana w Kartach Charakterystyki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Zmiany przepisów w zakresie BHP</dc:title>
  <dc:creator>Emilia Szalewicz</dc:creator>
  <cp:lastModifiedBy>Emilia Szalewicz</cp:lastModifiedBy>
  <cp:revision>10</cp:revision>
  <dcterms:created xsi:type="dcterms:W3CDTF">2022-10-27T11:57:33Z</dcterms:created>
  <dcterms:modified xsi:type="dcterms:W3CDTF">2023-02-17T11:27:28Z</dcterms:modified>
</cp:coreProperties>
</file>