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84" r:id="rId4"/>
    <p:sldId id="328" r:id="rId5"/>
    <p:sldId id="316" r:id="rId6"/>
    <p:sldId id="329" r:id="rId7"/>
    <p:sldId id="354" r:id="rId8"/>
    <p:sldId id="325" r:id="rId9"/>
    <p:sldId id="326" r:id="rId10"/>
    <p:sldId id="322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5" r:id="rId19"/>
    <p:sldId id="366" r:id="rId20"/>
    <p:sldId id="367" r:id="rId21"/>
    <p:sldId id="369" r:id="rId22"/>
    <p:sldId id="368" r:id="rId23"/>
    <p:sldId id="362" r:id="rId24"/>
    <p:sldId id="364" r:id="rId25"/>
    <p:sldId id="27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05" autoAdjust="0"/>
  </p:normalViewPr>
  <p:slideViewPr>
    <p:cSldViewPr snapToGrid="0">
      <p:cViewPr varScale="1">
        <p:scale>
          <a:sx n="64" d="100"/>
          <a:sy n="64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DC65-FB35-40FD-BD5B-76C8304253C4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0A8E-52C4-45A8-8699-0A6BFC2F2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87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9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3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11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57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51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060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93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79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24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27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80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113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0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343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7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3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40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57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6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64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0E8B-9C58-49AA-BDA5-2451D55A1128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8EE9-3787-4C56-A18A-77253C13D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47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CA1-295A-4BE4-A0C4-915F908C341D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929D-3675-409F-A47D-323A8EB3F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3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roperfekt-msds.pl/zmiany-w-formacie-karty-charakterystyki-2021-aktualizacja-kart-charakterystyki/?gclid=EAIaIQobChMIg_XI5ZPa-gIVTeqyCh2efA2sEAAYASAAEgId2_D_Bw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zczecin.ospsbhp.pl/7-9-pazdziernika-2022-r-seminarium-b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zczecin.ospsbhp.pl/plan-pracy-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zczecin.ospsbhp.pl/7-9-pazdziernika-2022-r-seminarium-b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twin.business.site/" TargetMode="External"/><Relationship Id="rId4" Type="http://schemas.openxmlformats.org/officeDocument/2006/relationships/hyperlink" Target="https://www.krause-systems.pl/karier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62119" y="3768748"/>
            <a:ext cx="9144000" cy="2949552"/>
          </a:xfrm>
        </p:spPr>
        <p:txBody>
          <a:bodyPr>
            <a:noAutofit/>
          </a:bodyPr>
          <a:lstStyle/>
          <a:p>
            <a:r>
              <a:rPr lang="pl-PL" sz="6600" b="1" baseline="-25000" dirty="0" smtClean="0">
                <a:solidFill>
                  <a:schemeClr val="accent6">
                    <a:lumMod val="50000"/>
                  </a:schemeClr>
                </a:solidFill>
              </a:rPr>
              <a:t>Spotkanie </a:t>
            </a:r>
            <a:r>
              <a:rPr lang="pl-PL" sz="6600" b="1" baseline="-25000" dirty="0">
                <a:solidFill>
                  <a:schemeClr val="accent6">
                    <a:lumMod val="50000"/>
                  </a:schemeClr>
                </a:solidFill>
              </a:rPr>
              <a:t>członków  OSPSBHP </a:t>
            </a:r>
            <a:endParaRPr lang="pl-PL" sz="66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6600" b="1" baseline="-25000" dirty="0" smtClean="0">
                <a:solidFill>
                  <a:schemeClr val="accent6">
                    <a:lumMod val="50000"/>
                  </a:schemeClr>
                </a:solidFill>
              </a:rPr>
              <a:t>Oddziału </a:t>
            </a:r>
            <a:r>
              <a:rPr lang="pl-PL" sz="6600" b="1" baseline="-25000" dirty="0">
                <a:solidFill>
                  <a:schemeClr val="accent6">
                    <a:lumMod val="50000"/>
                  </a:schemeClr>
                </a:solidFill>
              </a:rPr>
              <a:t>w Szczecinie</a:t>
            </a:r>
          </a:p>
          <a:p>
            <a:r>
              <a:rPr lang="pl-PL" sz="6600" b="1" baseline="-25000" dirty="0" smtClean="0">
                <a:solidFill>
                  <a:schemeClr val="accent6">
                    <a:lumMod val="50000"/>
                  </a:schemeClr>
                </a:solidFill>
              </a:rPr>
              <a:t>28 października 2022 </a:t>
            </a:r>
            <a:r>
              <a:rPr lang="pl-PL" sz="6600" b="1" baseline="-25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pl-PL" sz="6600" b="1" baseline="-25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pl-PL" sz="6600" b="1" baseline="-25000" dirty="0" smtClean="0">
                <a:solidFill>
                  <a:schemeClr val="accent6">
                    <a:lumMod val="50000"/>
                  </a:schemeClr>
                </a:solidFill>
              </a:rPr>
              <a:t>CPP</a:t>
            </a:r>
            <a:endParaRPr lang="pl-PL" sz="6600" b="1" baseline="-25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9" y="345966"/>
            <a:ext cx="2815681" cy="28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=""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=""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ECEE02-C017-9D6E-5FE6-97DF30131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l-PL" sz="9800" dirty="0"/>
              <a:t>Zmiany przepisów w zakresie BHP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472EE43-E5D4-23C2-F6F0-56AEAC2E7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pl-PL" dirty="0"/>
              <a:t>Emilia Szalewicz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6" y="703883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46AA11B-70FA-302C-3443-ED9A5E2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964BF5-A494-66C2-D398-16ACDCB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/>
              <a:t>1.09.2022</a:t>
            </a:r>
          </a:p>
          <a:p>
            <a:pPr marL="0" indent="0" algn="ctr">
              <a:buNone/>
            </a:pPr>
            <a:r>
              <a:rPr lang="pl-PL" sz="8000" b="1" dirty="0"/>
              <a:t>-</a:t>
            </a:r>
          </a:p>
          <a:p>
            <a:pPr marL="0" indent="0" algn="ctr">
              <a:buNone/>
            </a:pPr>
            <a:r>
              <a:rPr lang="pl-PL" sz="8000" b="1" dirty="0"/>
              <a:t>27.10.2022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6" y="703883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7F271C3-1ECB-69EC-BFC8-F79045E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4FB4551-A129-7A1F-2065-477BDB96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Zmiana ustawy </a:t>
            </a:r>
            <a:r>
              <a:rPr lang="pl-PL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 wspieraniu rodziny i systemie pieczy zastępczej </a:t>
            </a:r>
            <a:r>
              <a:rPr lang="pl-PL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oraz niektórych innych ustaw; 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Dz.U.2022.2140 </a:t>
            </a:r>
          </a:p>
          <a:p>
            <a:pPr marL="0" indent="0">
              <a:buNone/>
            </a:pPr>
            <a:endParaRPr lang="pl-PL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Wpływa na przepisy Kodeksu Pracy: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Uprawnienia pracowników związane z rodzicielstwem (urlopy)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182</a:t>
            </a:r>
            <a:r>
              <a:rPr lang="pl-PL" sz="18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– 183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ahoma" panose="020B0604030504040204" pitchFamily="34" charset="0"/>
              </a:rPr>
              <a:t>Wejście w życie 1 lutego 2023 r.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0" y="480959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271F221-B3AA-8C8B-63C2-ED01C4E9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250" y="365125"/>
            <a:ext cx="9075549" cy="1325563"/>
          </a:xfrm>
        </p:spPr>
        <p:txBody>
          <a:bodyPr/>
          <a:lstStyle/>
          <a:p>
            <a:r>
              <a:rPr lang="pl-PL" dirty="0"/>
              <a:t>Teksty jednolite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57E10D6-A657-8420-CFA0-528792B7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25 lutego 2011 r. o substancjach chemicznych i ich mieszaninach z (Dz.U.2020.2289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Dz.U.2022.1816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30 czerwca 2009 r. w sprawie chorób zawodowych z (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Dz. U. z 2013 r. poz. 1367) na  Dz.U.2022.1836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24 sierpnia 1991 r. o ochronie przeciwpożarowej; z  (Dz.U.2021.869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  Dz.U.2022.2057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Ustawa z dnia 30 października 2002 r. o ubezpieczeniu społecznym z tytułu wypadków przy pracy i chorób zawodowych;  z  (Dz.U.2019.1205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na Dz.U.2022.2189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9" y="480959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8C13F1-2801-F627-0B45-07029BB1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748" y="365125"/>
            <a:ext cx="9060051" cy="1325563"/>
          </a:xfrm>
        </p:spPr>
        <p:txBody>
          <a:bodyPr/>
          <a:lstStyle/>
          <a:p>
            <a:r>
              <a:rPr lang="pl-PL" dirty="0"/>
              <a:t>Covid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289FD2A-2887-BBEE-900E-820E2821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Rozporządzenie Rady Ministrów z dnia 29 września 2022 r. zmieniające rozporządzenie w sprawie ustanowienia określonych ograniczeń, nakazów i zakazów w związku z wystąpieniem stanu zagrożenia epidemicznego (Dz. U. poz. 2019)</a:t>
            </a:r>
          </a:p>
          <a:p>
            <a:endParaRPr lang="pl-PL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Wejście w życie : 30.09.2022</a:t>
            </a:r>
          </a:p>
          <a:p>
            <a:endParaRPr lang="pl-PL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przedłużenie aktualnego stanu prawnego do 31.10.2022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2" y="548427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D834FE-C729-4DD8-1CDF-9716304B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06" y="365125"/>
            <a:ext cx="9586993" cy="1325563"/>
          </a:xfrm>
        </p:spPr>
        <p:txBody>
          <a:bodyPr/>
          <a:lstStyle/>
          <a:p>
            <a:r>
              <a:rPr lang="pl-PL" dirty="0"/>
              <a:t>Uwaga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b="1" dirty="0"/>
              <a:t>zmiana w Kartach Charakterystyki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6F29AF4-42ED-F3C1-3DD4-DD8444D2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Od 1 stycznia 2021 r. weszło w życie </a:t>
            </a:r>
            <a:r>
              <a:rPr lang="pl-PL" sz="2000" dirty="0" smtClean="0"/>
              <a:t>ROZPORZĄDZENIE KOMISJI </a:t>
            </a:r>
            <a:r>
              <a:rPr lang="pl-PL" sz="2000" dirty="0"/>
              <a:t>(UE) 2020/878 z dnia 18 czerwca 2020 r. zmieniające załącznik II do rozporządzenia (WE) nr 1907/2006 Parlamentu Europejskiego i Rady w sprawie rejestracji, oceny, udzielania zezwoleń i stosowanych ograniczeń w zakresie chemikaliów (REACH) zmieniające format karty charakterystyki.</a:t>
            </a:r>
          </a:p>
          <a:p>
            <a:endParaRPr lang="pl-PL" sz="2000" dirty="0"/>
          </a:p>
          <a:p>
            <a:r>
              <a:rPr lang="pl-PL" sz="2000" dirty="0"/>
              <a:t>Na wprowadzenie zmian przewidzianych powyższym rozporządzeniem ustawodawca przewidział okres przejściowy. </a:t>
            </a:r>
            <a:r>
              <a:rPr lang="pl-PL" sz="2000" b="1" dirty="0"/>
              <a:t>Karty charakterystyki niezgodne z w/w rozporządzeniem można dostarczać wyłącznie do 31 grudnia 2022 – po tym terminie obowiązywać będzie wyłącznie zaktualizowana forma karty charakterystyki</a:t>
            </a:r>
          </a:p>
          <a:p>
            <a:r>
              <a:rPr lang="pl-PL" sz="2000" dirty="0"/>
              <a:t>Link do artykułu o zmianach: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https://properfekt-msds.pl/zmiany-w-formacie-karty-charakterystyki-2021-aktualizacja-kart-charakterystyki/?gclid=EAIaIQobChMIg_XI5ZPa-gIVTeqyCh2efA2sEAAYASAAEgId2_D_BwE</a:t>
            </a:r>
            <a:endParaRPr lang="pl-PL" sz="2000" dirty="0"/>
          </a:p>
          <a:p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5" y="423041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/>
              <a:t>USTAWA z dnia 25 lutego 2011 r. o substancjach chemicznych i ich mieszaninach 1 (Dz. U. z 2022 r. poz. 1816)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52. </a:t>
            </a:r>
            <a:endParaRPr lang="pl-PL" dirty="0" smtClean="0"/>
          </a:p>
          <a:p>
            <a:r>
              <a:rPr lang="pl-PL" dirty="0" smtClean="0"/>
              <a:t>1</a:t>
            </a:r>
            <a:r>
              <a:rPr lang="pl-PL" dirty="0"/>
              <a:t>. </a:t>
            </a:r>
            <a:r>
              <a:rPr lang="pl-PL" dirty="0">
                <a:solidFill>
                  <a:srgbClr val="C00000"/>
                </a:solidFill>
              </a:rPr>
              <a:t>Dostawca</a:t>
            </a:r>
            <a:r>
              <a:rPr lang="pl-PL" dirty="0"/>
              <a:t> substancji lub mieszaniny, </a:t>
            </a:r>
            <a:r>
              <a:rPr lang="pl-PL" dirty="0">
                <a:solidFill>
                  <a:srgbClr val="C00000"/>
                </a:solidFill>
              </a:rPr>
              <a:t>który</a:t>
            </a:r>
            <a:r>
              <a:rPr lang="pl-PL" dirty="0"/>
              <a:t> wbrew przepisom art. 31 ust. 1 i 3–8 rozporządzenia nr 1907/2006 </a:t>
            </a:r>
            <a:r>
              <a:rPr lang="pl-PL" dirty="0">
                <a:solidFill>
                  <a:srgbClr val="C00000"/>
                </a:solidFill>
              </a:rPr>
              <a:t>nie dostarcza wymaganej karty charakterystyki </a:t>
            </a:r>
            <a:r>
              <a:rPr lang="pl-PL" dirty="0"/>
              <a:t>sporządzonej zgodnie z załącznikiem II do tego rozporządzenia, </a:t>
            </a:r>
            <a:r>
              <a:rPr lang="pl-PL" dirty="0">
                <a:solidFill>
                  <a:srgbClr val="C00000"/>
                </a:solidFill>
              </a:rPr>
              <a:t>podlega karze grzywny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2</a:t>
            </a:r>
            <a:r>
              <a:rPr lang="pl-PL" dirty="0"/>
              <a:t>. Tej samej karze podlega dostawca substancji lub mieszaniny, który wbrew przepisowi art. 31 ust. 9 rozporządzenia nr 1907/2006 </a:t>
            </a:r>
            <a:r>
              <a:rPr lang="pl-PL" dirty="0">
                <a:solidFill>
                  <a:srgbClr val="C00000"/>
                </a:solidFill>
              </a:rPr>
              <a:t>dostarcza niezaktualizowaną kartę charakterystyki</a:t>
            </a:r>
          </a:p>
        </p:txBody>
      </p:sp>
    </p:spTree>
    <p:extLst>
      <p:ext uri="{BB962C8B-B14F-4D97-AF65-F5344CB8AC3E}">
        <p14:creationId xmlns:p14="http://schemas.microsoft.com/office/powerpoint/2010/main" val="24974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Rada Stowarzyszenia</a:t>
            </a:r>
            <a:br>
              <a:rPr lang="pl-PL" b="1" dirty="0" smtClean="0"/>
            </a:br>
            <a:r>
              <a:rPr lang="pl-PL" b="1" dirty="0" smtClean="0"/>
              <a:t>2 </a:t>
            </a:r>
            <a:r>
              <a:rPr lang="pl-PL" b="1" dirty="0"/>
              <a:t>grudnia 2022 r. </a:t>
            </a:r>
            <a:r>
              <a:rPr lang="pl-PL" b="1" dirty="0" smtClean="0"/>
              <a:t>godz. 12.00 </a:t>
            </a:r>
            <a:br>
              <a:rPr lang="pl-PL" b="1" dirty="0" smtClean="0"/>
            </a:br>
            <a:r>
              <a:rPr lang="pl-PL" b="1" dirty="0" smtClean="0"/>
              <a:t>hotel </a:t>
            </a:r>
            <a:r>
              <a:rPr lang="pl-PL" b="1" dirty="0"/>
              <a:t>GALAXY w </a:t>
            </a:r>
            <a:r>
              <a:rPr lang="pl-PL" b="1" dirty="0" smtClean="0"/>
              <a:t>Krakowie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620713" algn="just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20713" algn="just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Stowarzyszenia przygotowana została wspólnie z Oddziałem OSPS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BHP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Krakowie i poświęcona będzie dyskusji nad projektem Statutu OSPS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BHP</a:t>
            </a:r>
          </a:p>
          <a:p>
            <a:pPr marL="0" indent="620713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Zaproszenie na Radę kierowane jest do Prezesów, członków zarządów Oddziałów, członków Komisji Rewizyjnych i Sądów Koleżeńskich. Listy tej nie ograniczamy. Jeśli ktoś z członków Państwa Oddziału zechce też przyjechać i wnieś swój wkład w obrady Rady, to będzie mile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widziany.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Rada Stowarzyszenia</a:t>
            </a:r>
            <a:br>
              <a:rPr lang="pl-PL" b="1" dirty="0" smtClean="0"/>
            </a:br>
            <a:r>
              <a:rPr lang="pl-PL" b="1" dirty="0" smtClean="0"/>
              <a:t>2 </a:t>
            </a:r>
            <a:r>
              <a:rPr lang="pl-PL" b="1" dirty="0"/>
              <a:t>grudnia 2022 r. </a:t>
            </a:r>
            <a:r>
              <a:rPr lang="pl-PL" b="1" dirty="0" smtClean="0"/>
              <a:t>godz. 12.00 </a:t>
            </a:r>
            <a:br>
              <a:rPr lang="pl-PL" b="1" dirty="0" smtClean="0"/>
            </a:br>
            <a:r>
              <a:rPr lang="pl-PL" b="1" dirty="0" smtClean="0"/>
              <a:t>hotel </a:t>
            </a:r>
            <a:r>
              <a:rPr lang="pl-PL" b="1" dirty="0"/>
              <a:t>GALAXY w </a:t>
            </a:r>
            <a:r>
              <a:rPr lang="pl-PL" b="1" dirty="0" smtClean="0"/>
              <a:t>Krakowie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6976" y="1825625"/>
            <a:ext cx="11975024" cy="4351338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 smtClean="0"/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Program </a:t>
            </a:r>
            <a:r>
              <a:rPr lang="pl-PL" sz="3600" b="1" dirty="0">
                <a:solidFill>
                  <a:srgbClr val="C00000"/>
                </a:solidFill>
              </a:rPr>
              <a:t>Rady </a:t>
            </a:r>
            <a:r>
              <a:rPr lang="pl-PL" sz="3600" b="1" dirty="0" smtClean="0">
                <a:solidFill>
                  <a:srgbClr val="C00000"/>
                </a:solidFill>
              </a:rPr>
              <a:t>Stowarzyszenia</a:t>
            </a:r>
            <a:r>
              <a:rPr lang="pl-PL" sz="2000" b="1" dirty="0"/>
              <a:t> </a:t>
            </a:r>
            <a:endParaRPr lang="pl-PL" sz="2000" dirty="0"/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12.00 – otwarcie spotkania – Elżbieta Bożejewicz, prezes ZG OSPS BHP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12.05 – Współpraca PIP i OSPS BHP na rzecz bezpieczeństwa i ochrony zdrowia w pracy -  OIP w Krakowie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12.30 – Rozwój służby bhp na przykładzie działań Oddziału OSPS BHP w Krakowie – Paweł Kania,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prezes </a:t>
            </a:r>
            <a:r>
              <a:rPr lang="pl-PL" sz="2000" dirty="0"/>
              <a:t>zarządu Oddziału OSPS BHP w Krakowie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13.00 – Propozycje zmian do Statutu i Regulaminów, zgłoszone z Oddziałów – Radosław Pych, wiceprezes ZG OSPS BHP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14.00 – 15.00 – obiad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15.00 – Rada Stowarzyszenia część II – dyskusja nad zmianami do Statutu i Regulaminów OSPS BHP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17.30 – Plany Zarządu Głównego OSPS BHP do zakończenia kadencji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18. 00 - Zakończenie Rady Stowarzyszenia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pl-PL" sz="2000" b="1" dirty="0"/>
              <a:t>20.00 – uroczysta </a:t>
            </a:r>
            <a:r>
              <a:rPr lang="pl-PL" sz="2000" b="1" dirty="0" smtClean="0"/>
              <a:t>kolacja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373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Rada Stowarzyszenia</a:t>
            </a:r>
            <a:br>
              <a:rPr lang="pl-PL" b="1" dirty="0" smtClean="0"/>
            </a:br>
            <a:r>
              <a:rPr lang="pl-PL" b="1" dirty="0" smtClean="0"/>
              <a:t>2 </a:t>
            </a:r>
            <a:r>
              <a:rPr lang="pl-PL" b="1" dirty="0"/>
              <a:t>grudnia 2022 r. </a:t>
            </a:r>
            <a:r>
              <a:rPr lang="pl-PL" b="1" dirty="0" smtClean="0"/>
              <a:t>godz. 12.00 </a:t>
            </a:r>
            <a:br>
              <a:rPr lang="pl-PL" b="1" dirty="0" smtClean="0"/>
            </a:br>
            <a:r>
              <a:rPr lang="pl-PL" b="1" dirty="0" smtClean="0"/>
              <a:t>hotel </a:t>
            </a:r>
            <a:r>
              <a:rPr lang="pl-PL" b="1" dirty="0"/>
              <a:t>GALAXY w </a:t>
            </a:r>
            <a:r>
              <a:rPr lang="pl-PL" b="1" dirty="0" smtClean="0"/>
              <a:t>Krakowie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936" y="1825625"/>
            <a:ext cx="112982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Koszty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altLang="pl-PL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Udział </a:t>
            </a:r>
            <a:r>
              <a:rPr lang="pl-PL" altLang="pl-PL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Radzie - </a:t>
            </a:r>
            <a:r>
              <a:rPr lang="pl-PL" altLang="pl-PL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145,00 </a:t>
            </a:r>
            <a:r>
              <a:rPr lang="pl-PL" altLang="pl-PL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Udział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uroczystej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230,00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Parking  - 20 zł /dobę 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Pokój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1-osobowy - 260 zł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brutto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śniadaniem, korzystaniem ze strefy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(basen, sauna,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jacuzzi), rezerwacja do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listopada 2022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Pokój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2-osobowy - 300 zł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brutto ze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śniadaniem, korzystaniem ze strefy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(basen, sauna,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jacuzzi),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rezerwacja do 10 listopada 2022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– koszt dojazdu i udział w Radzie – propozycja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1916" y="358460"/>
            <a:ext cx="10904950" cy="729964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PLAN SPOTKANIA  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Podsumowanie seminarium w Mrzeżynie </a:t>
            </a:r>
            <a:r>
              <a:rPr lang="pl-PL" sz="2800" dirty="0" smtClean="0">
                <a:hlinkClick r:id="rId3"/>
              </a:rPr>
              <a:t>Seminarium w </a:t>
            </a:r>
            <a:r>
              <a:rPr lang="pl-PL" sz="2800" dirty="0">
                <a:hlinkClick r:id="rId3"/>
              </a:rPr>
              <a:t>Mrzeżynie</a:t>
            </a:r>
            <a:r>
              <a:rPr lang="pl-PL" sz="2800" dirty="0" smtClean="0"/>
              <a:t>.</a:t>
            </a:r>
            <a:r>
              <a:rPr lang="pl-PL" sz="2800" dirty="0"/>
              <a:t>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Sporządzanie </a:t>
            </a:r>
            <a:r>
              <a:rPr lang="pl-PL" sz="2800" dirty="0"/>
              <a:t>informacji do PIP i PSSE dotyczącej pozostawania w kontakcie z substancjami chemicznymi, ich mieszaninami, czynnikami lub procesami technologicznymi o działaniu rakotwórczym lub mutagennym - </a:t>
            </a:r>
            <a:r>
              <a:rPr lang="pl-PL" sz="2800" b="1" dirty="0">
                <a:solidFill>
                  <a:srgbClr val="C00000"/>
                </a:solidFill>
              </a:rPr>
              <a:t>Inspektor Pracy - Dorota Skrzypczyńska OIP.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30 </a:t>
            </a:r>
            <a:r>
              <a:rPr lang="pl-PL" sz="2800" dirty="0"/>
              <a:t>rocznica OSPSBHP 27.01.2023 r. </a:t>
            </a:r>
            <a:r>
              <a:rPr lang="pl-PL" sz="2800" dirty="0" smtClean="0"/>
              <a:t>Warszawa (zdjęcia) </a:t>
            </a:r>
            <a:endParaRPr lang="pl-PL" sz="2800" dirty="0"/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30 </a:t>
            </a:r>
            <a:r>
              <a:rPr lang="pl-PL" sz="2800" dirty="0"/>
              <a:t>rocznica oddziału w Międzyzdrojach w 6-18.06.2023 </a:t>
            </a:r>
            <a:r>
              <a:rPr lang="pl-PL" sz="2800" dirty="0" smtClean="0"/>
              <a:t>r. </a:t>
            </a:r>
            <a:endParaRPr lang="pl-PL" sz="2800" dirty="0"/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Kalendarze </a:t>
            </a:r>
            <a:r>
              <a:rPr lang="pl-PL" sz="2800" dirty="0"/>
              <a:t>na 2023  </a:t>
            </a:r>
            <a:r>
              <a:rPr lang="pl-PL" sz="2800" dirty="0" smtClean="0"/>
              <a:t>rok - rocznicowy 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Rada </a:t>
            </a:r>
            <a:r>
              <a:rPr lang="pl-PL" sz="2800" dirty="0"/>
              <a:t>Stowarzyszenia  2 grudnia 2022 r</a:t>
            </a:r>
            <a:r>
              <a:rPr lang="pl-PL" sz="2800" dirty="0" smtClean="0"/>
              <a:t>. w </a:t>
            </a:r>
            <a:r>
              <a:rPr lang="pl-PL" sz="2800" dirty="0"/>
              <a:t>Krakowie </a:t>
            </a:r>
            <a:endParaRPr lang="pl-PL" sz="28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/>
              <a:t>Zjazd zwyczajny OSPSBHP 19 maja 2023 r. w </a:t>
            </a:r>
            <a:r>
              <a:rPr lang="pl-PL" sz="2800" dirty="0" smtClean="0"/>
              <a:t>Iławie</a:t>
            </a:r>
            <a:endParaRPr lang="pl-PL" sz="2800" dirty="0"/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Przyjęcie nowych członków</a:t>
            </a:r>
            <a:endParaRPr lang="pl-PL" sz="2800" dirty="0"/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 smtClean="0"/>
              <a:t>Sprawy </a:t>
            </a:r>
            <a:r>
              <a:rPr lang="pl-PL" sz="2800" dirty="0"/>
              <a:t>organizacyjne  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Rada Stowarzyszenia</a:t>
            </a:r>
            <a:br>
              <a:rPr lang="pl-PL" b="1" dirty="0" smtClean="0"/>
            </a:br>
            <a:r>
              <a:rPr lang="pl-PL" b="1" dirty="0" smtClean="0"/>
              <a:t>2 </a:t>
            </a:r>
            <a:r>
              <a:rPr lang="pl-PL" b="1" dirty="0"/>
              <a:t>grudnia 2022 r. </a:t>
            </a:r>
            <a:r>
              <a:rPr lang="pl-PL" b="1" dirty="0" smtClean="0"/>
              <a:t>godz. 12.00 </a:t>
            </a:r>
            <a:br>
              <a:rPr lang="pl-PL" b="1" dirty="0" smtClean="0"/>
            </a:br>
            <a:r>
              <a:rPr lang="pl-PL" b="1" dirty="0" smtClean="0"/>
              <a:t>hotel </a:t>
            </a:r>
            <a:r>
              <a:rPr lang="pl-PL" b="1" dirty="0"/>
              <a:t>GALAXY w </a:t>
            </a:r>
            <a:r>
              <a:rPr lang="pl-PL" b="1" dirty="0" smtClean="0"/>
              <a:t>Krakowie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936" y="1825625"/>
            <a:ext cx="112982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Zgłoszenie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udziału</a:t>
            </a:r>
          </a:p>
          <a:p>
            <a:pPr marL="514350" indent="-514350"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listopada 2022 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wypełnić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formularz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zgłoszenia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Wpłaty na rachunek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 31 1050 1012 1000 0090 3090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2291,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konto ZG OSPSBHP, ul. T. Czackiego 3/5 , 00-043 Warszawa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Tytuł „</a:t>
            </a:r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Imię i Nazwisko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Rada Stowarzyszenia</a:t>
            </a:r>
            <a:br>
              <a:rPr lang="pl-PL" b="1" dirty="0" smtClean="0"/>
            </a:br>
            <a:r>
              <a:rPr lang="pl-PL" b="1" dirty="0" smtClean="0"/>
              <a:t>2 </a:t>
            </a:r>
            <a:r>
              <a:rPr lang="pl-PL" b="1" dirty="0"/>
              <a:t>grudnia 2022 r. </a:t>
            </a:r>
            <a:r>
              <a:rPr lang="pl-PL" b="1" dirty="0" smtClean="0"/>
              <a:t>godz. 12.00 </a:t>
            </a:r>
            <a:br>
              <a:rPr lang="pl-PL" b="1" dirty="0" smtClean="0"/>
            </a:br>
            <a:r>
              <a:rPr lang="pl-PL" b="1" dirty="0" smtClean="0"/>
              <a:t>hotel </a:t>
            </a:r>
            <a:r>
              <a:rPr lang="pl-PL" b="1" dirty="0"/>
              <a:t>GALAXY w </a:t>
            </a:r>
            <a:r>
              <a:rPr lang="pl-PL" b="1" dirty="0" smtClean="0"/>
              <a:t>Krakowie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936" y="1825625"/>
            <a:ext cx="112982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Atrakcje </a:t>
            </a:r>
          </a:p>
          <a:p>
            <a:pPr marL="0" indent="0">
              <a:buNone/>
            </a:pPr>
            <a:endParaRPr lang="pl-PL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Wycieczka do Kopalni Soli w Wieliczce - 1 grudnia 2022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Zwiedzanie Muzeum Podziemia Rynku - 3 grudnia 2022 r.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Wycieczka z przewodnikiem po Wawelu - 3 grudnia 2022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s://cdn.getyourguide.com/img/tour/cf1758ba6079f4d0.jpeg/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90" y="4338405"/>
            <a:ext cx="4509415" cy="23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Zjazd zwyczajny OSPSBHP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19 </a:t>
            </a:r>
            <a:r>
              <a:rPr lang="pl-PL" dirty="0"/>
              <a:t>maja 2023 r. </a:t>
            </a:r>
            <a:r>
              <a:rPr lang="pl-PL" dirty="0" smtClean="0"/>
              <a:t>Iława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Zgodnie z </a:t>
            </a:r>
            <a:r>
              <a:rPr lang="pl-PL" b="1" dirty="0"/>
              <a:t>§ 22 ust. 6 Statutu OSPS BHP:</a:t>
            </a:r>
            <a:r>
              <a:rPr lang="pl-PL" dirty="0"/>
              <a:t/>
            </a:r>
            <a:br>
              <a:rPr lang="pl-PL" dirty="0"/>
            </a:b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Oddział Stowarzyszenia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prawo wybrać na Zjazd </a:t>
            </a:r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jednego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Delegata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zastrzeżeniem, że każdy oddział, w którym liczba Członków Zwyczajnych jest wyższa niż trzydziestu, ma prawo wybrać Delegatów na Zjazd w liczbie odpowiadającej proporcji: </a:t>
            </a:r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Delegat na każdą pełną trzydziestkę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Członków Zwyczajnych danego Oddziału. Mandat Delegata na Zjazd zachowuje swą ważność na okres do dnia wyboru Delegatów przez Walne Zebranie Oddziału na następny Zjazd Zwyczajny.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68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Zjazd zwyczajny OSPSBHP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19 </a:t>
            </a:r>
            <a:r>
              <a:rPr lang="pl-PL" dirty="0"/>
              <a:t>maja 2023 r. </a:t>
            </a:r>
            <a:r>
              <a:rPr lang="pl-PL" dirty="0" smtClean="0"/>
              <a:t>Iława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22 ust. 9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OSPS BHP: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Oddziałów </a:t>
            </a:r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dnia 31 marca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roku, w którym odbywa się Zjazd Zwyczajny, przesyłają Zarządowi Głównemu </a:t>
            </a:r>
            <a:r>
              <a:rPr lang="pl-P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listy Delegatów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Zjazd</a:t>
            </a: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Zarząd Główny 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prześle zawiadomienie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Zjeździe do wszystkich Delegatów 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najmniej 30 dni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datą Zjazdu. W zawiadomieniu zostanie podana data, godzina, miejsce Zjazdu, porządek obrad oraz wezwanie do składania wniosków na Zjazd.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02040" y="767367"/>
            <a:ext cx="6108798" cy="1125828"/>
          </a:xfrm>
        </p:spPr>
        <p:txBody>
          <a:bodyPr>
            <a:normAutofit fontScale="92500"/>
          </a:bodyPr>
          <a:lstStyle/>
          <a:p>
            <a:pPr algn="l"/>
            <a:r>
              <a:rPr lang="pl-PL" sz="5400" dirty="0" smtClean="0"/>
              <a:t>Sprawy organizacyjne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481071" y="2060620"/>
            <a:ext cx="98909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800" dirty="0" smtClean="0"/>
              <a:t>Adres mailowy - </a:t>
            </a:r>
            <a:r>
              <a:rPr lang="pl-PL" sz="3200" b="1" dirty="0" smtClean="0"/>
              <a:t>szczecin@ospsbhp.pl</a:t>
            </a:r>
            <a:endParaRPr lang="pl-PL" sz="2800" b="1" dirty="0" smtClean="0"/>
          </a:p>
          <a:p>
            <a:pPr marL="342900" indent="-342900">
              <a:buAutoNum type="arabicPeriod"/>
            </a:pPr>
            <a:r>
              <a:rPr lang="pl-PL" sz="2800" dirty="0" smtClean="0"/>
              <a:t>Strona www – źródło informacji i </a:t>
            </a:r>
            <a:r>
              <a:rPr lang="pl-PL" sz="2800" dirty="0" smtClean="0">
                <a:hlinkClick r:id="rId2"/>
              </a:rPr>
              <a:t>terminów spotkań </a:t>
            </a:r>
            <a:endParaRPr lang="pl-PL" sz="2800" dirty="0" smtClean="0"/>
          </a:p>
          <a:p>
            <a:pPr marL="342900" indent="-342900">
              <a:buAutoNum type="arabicPeriod"/>
            </a:pPr>
            <a:r>
              <a:rPr lang="pl-PL" sz="2800" dirty="0" smtClean="0"/>
              <a:t>Spotkania raz w miesiącu (godz. 12 lub  17.30),  hybrydowe </a:t>
            </a:r>
          </a:p>
          <a:p>
            <a:pPr marL="342900" indent="-342900">
              <a:buAutoNum type="arabicPeriod"/>
            </a:pPr>
            <a:r>
              <a:rPr lang="pl-PL" sz="2800" dirty="0" smtClean="0"/>
              <a:t>Składki konto oddziału </a:t>
            </a:r>
            <a:r>
              <a:rPr lang="pl-PL" sz="2800" b="1" dirty="0" smtClean="0"/>
              <a:t>92 1600 1462 1870 8135 0000 0001</a:t>
            </a:r>
          </a:p>
          <a:p>
            <a:pPr marL="342900" indent="-342900">
              <a:buAutoNum type="arabicPeriod"/>
            </a:pPr>
            <a:r>
              <a:rPr lang="pl-PL" sz="2800" b="1" dirty="0" smtClean="0">
                <a:solidFill>
                  <a:srgbClr val="C00000"/>
                </a:solidFill>
              </a:rPr>
              <a:t>Od nowego roku wzrost składek i wpisowego </a:t>
            </a:r>
          </a:p>
          <a:p>
            <a:pPr marL="342900" indent="-342900">
              <a:buAutoNum type="arabicPeriod"/>
            </a:pPr>
            <a:r>
              <a:rPr lang="pl-PL" sz="2800" dirty="0" smtClean="0"/>
              <a:t>Adres Oddziału E. Plater 84a/9, 71-635 Szczecin</a:t>
            </a:r>
          </a:p>
          <a:p>
            <a:pPr marL="342900" indent="-342900">
              <a:buAutoNum type="arabicPeriod"/>
            </a:pPr>
            <a:r>
              <a:rPr lang="pl-PL" sz="2800" dirty="0" smtClean="0"/>
              <a:t>Można zgłaszać się do pomocy w działania oddziału,  w tym organizacji jubileuszu 30 </a:t>
            </a:r>
            <a:r>
              <a:rPr lang="pl-PL" sz="2800" dirty="0" err="1" smtClean="0"/>
              <a:t>lecia</a:t>
            </a:r>
            <a:r>
              <a:rPr lang="pl-PL" sz="2800" dirty="0" smtClean="0"/>
              <a:t> 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4" y="358461"/>
            <a:ext cx="747161" cy="7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9829" y="-43467"/>
            <a:ext cx="10144258" cy="1072168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dirty="0"/>
              <a:t>Podsumowanie seminarium w Mrzeżynie </a:t>
            </a:r>
            <a:endParaRPr lang="pl-PL" sz="3600" dirty="0" smtClean="0"/>
          </a:p>
          <a:p>
            <a:r>
              <a:rPr lang="pl-PL" sz="3600" dirty="0"/>
              <a:t>7-9 października 2022 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7000" y="221310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l-PL" sz="3200" dirty="0" smtClean="0"/>
              <a:t>Sprawozdanie na </a:t>
            </a:r>
            <a:r>
              <a:rPr lang="pl-PL" sz="3200" dirty="0" smtClean="0">
                <a:hlinkClick r:id="rId4"/>
              </a:rPr>
              <a:t>stronie </a:t>
            </a:r>
            <a:endParaRPr lang="pl-PL" sz="3200" dirty="0" smtClean="0"/>
          </a:p>
          <a:p>
            <a:pPr marL="514350" indent="-514350">
              <a:buAutoNum type="arabicPeriod"/>
            </a:pPr>
            <a:r>
              <a:rPr lang="pl-PL" sz="3200" dirty="0" smtClean="0"/>
              <a:t>Uczestnicy 31 członków, 3 inni, 5 sponsorów, 9 towarzyszących, </a:t>
            </a:r>
            <a:br>
              <a:rPr lang="pl-PL" sz="3200" dirty="0" smtClean="0"/>
            </a:br>
            <a:r>
              <a:rPr lang="pl-PL" sz="3200" dirty="0" smtClean="0"/>
              <a:t>4 prelegentów 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Koszty dla członka </a:t>
            </a:r>
            <a:r>
              <a:rPr lang="pl-PL" sz="3200" b="1" dirty="0" smtClean="0">
                <a:solidFill>
                  <a:srgbClr val="FF0000"/>
                </a:solidFill>
              </a:rPr>
              <a:t>400,00</a:t>
            </a:r>
            <a:r>
              <a:rPr lang="pl-PL" sz="3200" dirty="0" smtClean="0"/>
              <a:t> zł dopłata 13,5% (</a:t>
            </a:r>
            <a:r>
              <a:rPr lang="pl-PL" sz="3200" b="1" dirty="0" smtClean="0">
                <a:solidFill>
                  <a:srgbClr val="FF0000"/>
                </a:solidFill>
              </a:rPr>
              <a:t>140,00</a:t>
            </a:r>
            <a:r>
              <a:rPr lang="pl-PL" sz="3200" dirty="0" smtClean="0"/>
              <a:t>) razem 540,00 zł 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koszt  dopłaty </a:t>
            </a:r>
            <a:r>
              <a:rPr lang="pl-PL" sz="3200" dirty="0"/>
              <a:t>Oddziału </a:t>
            </a:r>
            <a:r>
              <a:rPr lang="pl-PL" sz="3200" dirty="0" smtClean="0">
                <a:solidFill>
                  <a:srgbClr val="FF0000"/>
                </a:solidFill>
              </a:rPr>
              <a:t>4527,00 zł, </a:t>
            </a:r>
            <a:r>
              <a:rPr lang="pl-PL" sz="3200" dirty="0" smtClean="0"/>
              <a:t>faktyczny </a:t>
            </a:r>
            <a:r>
              <a:rPr lang="pl-PL" sz="3200" b="1" dirty="0" smtClean="0">
                <a:solidFill>
                  <a:srgbClr val="FF0000"/>
                </a:solidFill>
              </a:rPr>
              <a:t>443,00</a:t>
            </a:r>
            <a:r>
              <a:rPr lang="pl-PL" sz="3200" dirty="0" smtClean="0"/>
              <a:t> zł, resztę sponsorzy. Koszt całkowity </a:t>
            </a:r>
            <a:r>
              <a:rPr lang="pl-PL" sz="3200" b="1" dirty="0">
                <a:solidFill>
                  <a:srgbClr val="C00000"/>
                </a:solidFill>
              </a:rPr>
              <a:t>26881,50</a:t>
            </a:r>
            <a:r>
              <a:rPr lang="pl-PL" sz="3200" dirty="0" smtClean="0"/>
              <a:t> zł   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Prelekcje – UDT, CIOP, PIP, </a:t>
            </a:r>
            <a:r>
              <a:rPr lang="pl-PL" sz="3200" dirty="0" err="1" smtClean="0"/>
              <a:t>Biosan</a:t>
            </a:r>
            <a:r>
              <a:rPr lang="pl-PL" sz="3200" dirty="0" smtClean="0"/>
              <a:t>, Krause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Pokazy – Krause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Integracja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187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9829" y="-43467"/>
            <a:ext cx="10144258" cy="1072168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dirty="0"/>
              <a:t>Podsumowanie seminarium w Mrzeżynie </a:t>
            </a:r>
            <a:endParaRPr lang="pl-PL" sz="3600" dirty="0" smtClean="0"/>
          </a:p>
          <a:p>
            <a:r>
              <a:rPr lang="pl-PL" sz="3600" dirty="0" smtClean="0"/>
              <a:t>7 </a:t>
            </a:r>
            <a:r>
              <a:rPr lang="pl-PL" sz="3600" dirty="0"/>
              <a:t>października 2022 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146594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solidFill>
                  <a:srgbClr val="0070C0"/>
                </a:solidFill>
              </a:rPr>
              <a:t>Piotr Hetman </a:t>
            </a:r>
            <a:r>
              <a:rPr lang="pl-PL" sz="2400" dirty="0">
                <a:solidFill>
                  <a:srgbClr val="0070C0"/>
                </a:solidFill>
              </a:rPr>
              <a:t>Inspektor Oddziału Terenowego Urzędu Dozoru technicznego w Szczecinie - przyczyny wypadków przy użytkowaniu wózków podnośnikowych z mechanicznym napędem podnoszenia oraz rola sygnalisty, uprawnienia. 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solidFill>
                  <a:schemeClr val="accent2">
                    <a:lumMod val="75000"/>
                  </a:schemeClr>
                </a:solidFill>
              </a:rPr>
              <a:t>dr. Tomasz Tokarski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z Centralnego Instytutu Ochrony Pracy Państwowego  Instytutu Badawczego w Warszawie - obciążenia układu mięśniowo-szkieletowego podczas podnoszenia i przenoszenia ładunków.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solidFill>
                  <a:srgbClr val="0070C0"/>
                </a:solidFill>
              </a:rPr>
              <a:t>Sławomir Zarzycki </a:t>
            </a:r>
            <a:r>
              <a:rPr lang="pl-PL" sz="2400" dirty="0">
                <a:solidFill>
                  <a:srgbClr val="0070C0"/>
                </a:solidFill>
              </a:rPr>
              <a:t>Inspektor Pracy z Okręgowego Inspektoratu Pracy w Szczecinie - przyczyn wypadków z wysokości, przykłady dobrej i złej praktyki, statystyka wypadkowa (tematyczne broszury).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solidFill>
                  <a:schemeClr val="accent2">
                    <a:lumMod val="75000"/>
                  </a:schemeClr>
                </a:solidFill>
              </a:rPr>
              <a:t>Patrycja Kalinowska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z Zakładu Ochrony Środowiska i Higieny Pracy BIOSAN s.c. z Piły – zmiany oraz tendencje w przepisach dotyczących pomiarów czynników szkodliwych dla zdrowia. (gadżety firmowe).  </a:t>
            </a:r>
          </a:p>
        </p:txBody>
      </p:sp>
    </p:spTree>
    <p:extLst>
      <p:ext uri="{BB962C8B-B14F-4D97-AF65-F5344CB8AC3E}">
        <p14:creationId xmlns:p14="http://schemas.microsoft.com/office/powerpoint/2010/main" val="7882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9829" y="-43467"/>
            <a:ext cx="10144258" cy="1072168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dirty="0"/>
              <a:t>Podsumowanie seminarium w Mrzeżynie </a:t>
            </a:r>
            <a:endParaRPr lang="pl-PL" sz="3600" dirty="0" smtClean="0"/>
          </a:p>
          <a:p>
            <a:r>
              <a:rPr lang="pl-PL" sz="3600" dirty="0" smtClean="0"/>
              <a:t>7 </a:t>
            </a:r>
            <a:r>
              <a:rPr lang="pl-PL" sz="3600" dirty="0"/>
              <a:t>października 2022 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1465947"/>
            <a:ext cx="1219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u="sng" dirty="0" smtClean="0"/>
              <a:t>Jakub </a:t>
            </a:r>
            <a:r>
              <a:rPr lang="pl-PL" sz="2800" u="sng" dirty="0" err="1"/>
              <a:t>Tomoń</a:t>
            </a:r>
            <a:r>
              <a:rPr lang="pl-PL" sz="2800" dirty="0"/>
              <a:t> </a:t>
            </a:r>
            <a:r>
              <a:rPr lang="pl-PL" sz="2800" dirty="0" smtClean="0"/>
              <a:t>pracownik spółki</a:t>
            </a:r>
            <a:r>
              <a:rPr lang="pl-PL" sz="2800" dirty="0"/>
              <a:t> </a:t>
            </a:r>
            <a:r>
              <a:rPr lang="pl-PL" sz="2800" u="sng" dirty="0">
                <a:hlinkClick r:id="rId4"/>
              </a:rPr>
              <a:t>Krause</a:t>
            </a:r>
            <a:r>
              <a:rPr lang="pl-PL" sz="2800" dirty="0"/>
              <a:t> </a:t>
            </a:r>
            <a:r>
              <a:rPr lang="pl-PL" sz="2800" dirty="0" smtClean="0"/>
              <a:t>- rodzaje drabin, rusztowań, zabezpieczenia pracy </a:t>
            </a:r>
            <a:r>
              <a:rPr lang="pl-PL" sz="2800" dirty="0"/>
              <a:t>na wysokości. </a:t>
            </a:r>
            <a:r>
              <a:rPr lang="pl-PL" sz="2800" dirty="0" smtClean="0"/>
              <a:t>Pokaz drabin, rusztowań, katalogi produktów, przydatne </a:t>
            </a:r>
            <a:r>
              <a:rPr lang="pl-PL" sz="2800" dirty="0"/>
              <a:t>gadżety firmowe.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u="sng" dirty="0" smtClean="0"/>
              <a:t>Emilia </a:t>
            </a:r>
            <a:r>
              <a:rPr lang="pl-PL" sz="2800" u="sng" dirty="0"/>
              <a:t>Szalewicz</a:t>
            </a:r>
            <a:r>
              <a:rPr lang="pl-PL" sz="2800" dirty="0"/>
              <a:t> </a:t>
            </a:r>
            <a:r>
              <a:rPr lang="pl-PL" sz="2800" dirty="0" smtClean="0"/>
              <a:t>OSPSBHP oddział w Szczecinie, </a:t>
            </a:r>
            <a:r>
              <a:rPr lang="pl-PL" sz="2800" dirty="0"/>
              <a:t> </a:t>
            </a:r>
            <a:r>
              <a:rPr lang="pl-PL" sz="2800" dirty="0" smtClean="0"/>
              <a:t>zaprezentowała </a:t>
            </a:r>
            <a:r>
              <a:rPr lang="pl-PL" sz="2800" dirty="0"/>
              <a:t>jak w jej zakładzie pracy (</a:t>
            </a:r>
            <a:r>
              <a:rPr lang="pl-PL" sz="2800" u="sng" dirty="0" err="1">
                <a:hlinkClick r:id="rId5"/>
              </a:rPr>
              <a:t>Eltwin</a:t>
            </a:r>
            <a:r>
              <a:rPr lang="pl-PL" sz="2800" dirty="0"/>
              <a:t> S. z o. o.) podchodzi się do zdarzeń potencjalnie wypadkowych. </a:t>
            </a:r>
            <a:endParaRPr lang="pl-PL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u="sng" dirty="0" smtClean="0"/>
              <a:t>Anna </a:t>
            </a:r>
            <a:r>
              <a:rPr lang="pl-PL" sz="2800" u="sng" dirty="0"/>
              <a:t>Stencel</a:t>
            </a:r>
            <a:r>
              <a:rPr lang="pl-PL" sz="2800" dirty="0"/>
              <a:t> OSPSBHP oddział w </a:t>
            </a:r>
            <a:r>
              <a:rPr lang="pl-PL" sz="2800" dirty="0" smtClean="0"/>
              <a:t>Szczecinie, zorganizowała </a:t>
            </a:r>
            <a:r>
              <a:rPr lang="pl-PL" sz="2800" dirty="0"/>
              <a:t>dla chętnych sesję z </a:t>
            </a:r>
            <a:r>
              <a:rPr lang="pl-PL" sz="2800" dirty="0" err="1"/>
              <a:t>hilaroterapii</a:t>
            </a:r>
            <a:r>
              <a:rPr lang="pl-PL" sz="2800" dirty="0"/>
              <a:t> – terapii śmiechem.</a:t>
            </a:r>
          </a:p>
        </p:txBody>
      </p:sp>
    </p:spTree>
    <p:extLst>
      <p:ext uri="{BB962C8B-B14F-4D97-AF65-F5344CB8AC3E}">
        <p14:creationId xmlns:p14="http://schemas.microsoft.com/office/powerpoint/2010/main" val="4494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8852" y="358460"/>
            <a:ext cx="10144258" cy="6222643"/>
          </a:xfrm>
        </p:spPr>
        <p:txBody>
          <a:bodyPr>
            <a:noAutofit/>
          </a:bodyPr>
          <a:lstStyle/>
          <a:p>
            <a:endParaRPr lang="pl-PL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30 rocznica OSPSBHP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59417" y="2213106"/>
            <a:ext cx="117012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Materiał do monografii – ANKIETA</a:t>
            </a:r>
          </a:p>
          <a:p>
            <a:r>
              <a:rPr lang="pl-PL" sz="3600" dirty="0" smtClean="0"/>
              <a:t>Opinie członków. </a:t>
            </a:r>
            <a:endParaRPr lang="pl-PL" sz="3600" dirty="0"/>
          </a:p>
          <a:p>
            <a:endParaRPr lang="pl-PL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pl-PL" sz="3600" dirty="0" smtClean="0"/>
              <a:t>Co </a:t>
            </a:r>
            <a:r>
              <a:rPr lang="pl-PL" sz="3600" dirty="0"/>
              <a:t>daje Ci przynależność do OSPS BHP?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 smtClean="0"/>
              <a:t>Dlaczego </a:t>
            </a:r>
            <a:r>
              <a:rPr lang="pl-PL" sz="3600" dirty="0"/>
              <a:t>poleciłbyś wstąpienie do OSPS BHP młodym ludziom zaczynającym pracę w zawodzie?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dirty="0" smtClean="0"/>
              <a:t>Jakie </a:t>
            </a:r>
            <a:r>
              <a:rPr lang="pl-PL" sz="3600" dirty="0"/>
              <a:t>wyzwania stoją przed stowarzyszeniem?</a:t>
            </a:r>
          </a:p>
          <a:p>
            <a:endParaRPr lang="pl-PL" sz="3600" dirty="0" smtClean="0"/>
          </a:p>
          <a:p>
            <a:r>
              <a:rPr lang="pl-PL" sz="3600" dirty="0" smtClean="0"/>
              <a:t>Najciekawsze </a:t>
            </a:r>
            <a:r>
              <a:rPr lang="pl-PL" sz="3600" dirty="0"/>
              <a:t>wypowiedzi </a:t>
            </a:r>
            <a:r>
              <a:rPr lang="pl-PL" sz="3600" dirty="0" smtClean="0"/>
              <a:t>będą wydrukowane w </a:t>
            </a:r>
            <a:r>
              <a:rPr lang="pl-PL" sz="3600" dirty="0"/>
              <a:t>monografii wraz z personaliami </a:t>
            </a:r>
            <a:r>
              <a:rPr lang="pl-PL" sz="3600" dirty="0" smtClean="0"/>
              <a:t>autora.</a:t>
            </a:r>
          </a:p>
          <a:p>
            <a:pPr marL="1200150" lvl="1" indent="-742950">
              <a:buFont typeface="+mj-lt"/>
              <a:buAutoNum type="alphaLcParenR"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018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8852" y="358460"/>
            <a:ext cx="10144258" cy="6222643"/>
          </a:xfrm>
        </p:spPr>
        <p:txBody>
          <a:bodyPr>
            <a:noAutofit/>
          </a:bodyPr>
          <a:lstStyle/>
          <a:p>
            <a:endParaRPr lang="pl-PL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30 rocznica OSPSBHP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05912" y="2213106"/>
            <a:ext cx="11608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pl-PL" sz="3600" dirty="0" smtClean="0"/>
              <a:t>Zarząd Główny,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 smtClean="0"/>
              <a:t>Komitet organizacyjny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 smtClean="0"/>
              <a:t>Monografia, film, medale, dyplomy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 smtClean="0"/>
              <a:t>Uroczystość 27 stycznia 2023 r. Warszawa </a:t>
            </a:r>
            <a:endParaRPr lang="pl-PL" sz="3600" dirty="0"/>
          </a:p>
          <a:p>
            <a:pPr marL="742950" lvl="0" indent="-742950">
              <a:buFont typeface="+mj-lt"/>
              <a:buAutoNum type="arabicPeriod"/>
            </a:pPr>
            <a:r>
              <a:rPr lang="pl-PL" sz="3600" dirty="0" smtClean="0"/>
              <a:t>Oddział w Szczecinie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 smtClean="0"/>
              <a:t>Komitet organizacyjny 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/>
              <a:t>Uroczystość </a:t>
            </a:r>
            <a:r>
              <a:rPr lang="pl-PL" sz="3600" dirty="0" smtClean="0"/>
              <a:t>16-18 czerwca 2023 r. Międzyzdroje   </a:t>
            </a:r>
            <a:endParaRPr lang="pl-PL" sz="3600" dirty="0"/>
          </a:p>
          <a:p>
            <a:pPr marL="1200150" lvl="1" indent="-742950">
              <a:buFont typeface="+mj-lt"/>
              <a:buAutoNum type="alphaLcParenR"/>
            </a:pPr>
            <a:endParaRPr lang="pl-PL" sz="3600" dirty="0" smtClean="0"/>
          </a:p>
          <a:p>
            <a:pPr marL="1200150" lvl="1" indent="-742950">
              <a:buFont typeface="+mj-lt"/>
              <a:buAutoNum type="alphaLcParenR"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023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8852" y="358460"/>
            <a:ext cx="10144258" cy="6222643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30 lecie OSPSBHP - monografia 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82186" y="1471061"/>
            <a:ext cx="12894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1</a:t>
            </a:r>
            <a:r>
              <a:rPr lang="pl-PL" sz="2000" dirty="0"/>
              <a:t>.     Nazwa Oddziału : </a:t>
            </a:r>
            <a:r>
              <a:rPr lang="pl-PL" sz="2000" b="1" dirty="0"/>
              <a:t>Ogólnopolskie  Stowarzyszenia Pracowników Służby Bezpieczeństwa i Higieny Pracy w Szczecinie</a:t>
            </a:r>
            <a:endParaRPr lang="pl-PL" sz="2000" dirty="0"/>
          </a:p>
          <a:p>
            <a:r>
              <a:rPr lang="pl-PL" sz="2000" dirty="0"/>
              <a:t>2.     Data utworzenia oddziału: </a:t>
            </a:r>
            <a:r>
              <a:rPr lang="pl-PL" sz="2000" b="1" dirty="0"/>
              <a:t>25.06.1993 r.</a:t>
            </a:r>
            <a:endParaRPr lang="pl-PL" sz="2000" dirty="0"/>
          </a:p>
          <a:p>
            <a:r>
              <a:rPr lang="pl-PL" sz="2000" dirty="0"/>
              <a:t>3.     Imiona i nazwiska wszystkich prezesów </a:t>
            </a:r>
            <a:r>
              <a:rPr lang="pl-PL" sz="2000" dirty="0" smtClean="0"/>
              <a:t>zarządu:</a:t>
            </a:r>
            <a:endParaRPr lang="pl-PL" sz="2000" dirty="0"/>
          </a:p>
          <a:p>
            <a:pPr lvl="0"/>
            <a:r>
              <a:rPr lang="pl-PL" sz="2000" b="1" dirty="0" smtClean="0"/>
              <a:t>	Franciszek </a:t>
            </a:r>
            <a:r>
              <a:rPr lang="pl-PL" sz="2000" b="1" dirty="0"/>
              <a:t>Jaworski       </a:t>
            </a:r>
            <a:r>
              <a:rPr lang="pl-PL" sz="2000" b="1" dirty="0" smtClean="0"/>
              <a:t>od </a:t>
            </a:r>
            <a:r>
              <a:rPr lang="pl-PL" sz="2000" b="1" dirty="0"/>
              <a:t>25.06.1993 r.    do 18.06.1997 r.</a:t>
            </a:r>
            <a:endParaRPr lang="pl-PL" sz="2000" dirty="0"/>
          </a:p>
          <a:p>
            <a:pPr lvl="0"/>
            <a:r>
              <a:rPr lang="pl-PL" sz="2000" b="1" dirty="0" smtClean="0"/>
              <a:t>	Stanisław </a:t>
            </a:r>
            <a:r>
              <a:rPr lang="pl-PL" sz="2000" b="1" dirty="0"/>
              <a:t>Starzyński    </a:t>
            </a:r>
            <a:r>
              <a:rPr lang="pl-PL" sz="2000" b="1" dirty="0" smtClean="0"/>
              <a:t> </a:t>
            </a:r>
            <a:r>
              <a:rPr lang="pl-PL" sz="2000" b="1" dirty="0"/>
              <a:t>od 18.06.1997 r.    do 05.02.2016 r.</a:t>
            </a:r>
            <a:endParaRPr lang="pl-PL" sz="2000" dirty="0"/>
          </a:p>
          <a:p>
            <a:pPr lvl="0"/>
            <a:r>
              <a:rPr lang="pl-PL" sz="2000" b="1" dirty="0" smtClean="0"/>
              <a:t>	Adam </a:t>
            </a:r>
            <a:r>
              <a:rPr lang="pl-PL" sz="2000" b="1" dirty="0"/>
              <a:t>Chodyniecki        </a:t>
            </a:r>
            <a:r>
              <a:rPr lang="pl-PL" sz="2000" b="1" dirty="0" smtClean="0"/>
              <a:t>od </a:t>
            </a:r>
            <a:r>
              <a:rPr lang="pl-PL" sz="2000" b="1" dirty="0"/>
              <a:t>05.02.2016 r.    do 28.02.2020 r.</a:t>
            </a:r>
            <a:endParaRPr lang="pl-PL" sz="2000" dirty="0"/>
          </a:p>
          <a:p>
            <a:pPr lvl="0"/>
            <a:r>
              <a:rPr lang="pl-PL" sz="2000" b="1" dirty="0" smtClean="0"/>
              <a:t>	Jerzy </a:t>
            </a:r>
            <a:r>
              <a:rPr lang="pl-PL" sz="2000" b="1" dirty="0"/>
              <a:t>Gołda                     </a:t>
            </a:r>
            <a:r>
              <a:rPr lang="pl-PL" sz="2000" b="1" dirty="0" smtClean="0"/>
              <a:t>od </a:t>
            </a:r>
            <a:r>
              <a:rPr lang="pl-PL" sz="2000" b="1" dirty="0"/>
              <a:t>28.02.2020 r.</a:t>
            </a:r>
            <a:endParaRPr lang="pl-PL" sz="2000" dirty="0"/>
          </a:p>
          <a:p>
            <a:r>
              <a:rPr lang="pl-PL" sz="2000" dirty="0"/>
              <a:t> </a:t>
            </a:r>
            <a:r>
              <a:rPr lang="pl-PL" sz="2000" dirty="0" smtClean="0"/>
              <a:t> </a:t>
            </a:r>
            <a:r>
              <a:rPr lang="pl-PL" sz="2000" dirty="0"/>
              <a:t>4. Liczba członków – </a:t>
            </a:r>
            <a:r>
              <a:rPr lang="pl-PL" sz="2000" b="1" dirty="0"/>
              <a:t>stan</a:t>
            </a:r>
            <a:r>
              <a:rPr lang="pl-PL" sz="2000" dirty="0"/>
              <a:t> </a:t>
            </a:r>
            <a:r>
              <a:rPr lang="pl-PL" sz="2000" b="1" dirty="0"/>
              <a:t>na 30 czerwca 2022 r. - 115 członków</a:t>
            </a:r>
            <a:endParaRPr lang="pl-PL" sz="2000" dirty="0"/>
          </a:p>
          <a:p>
            <a:r>
              <a:rPr lang="pl-PL" sz="2000" dirty="0"/>
              <a:t>  5. Imiona i nazwiska wszystkich członków obecnego zarządu:</a:t>
            </a:r>
          </a:p>
          <a:p>
            <a:pPr lvl="0"/>
            <a:r>
              <a:rPr lang="pl-PL" sz="2000" b="1" dirty="0" smtClean="0"/>
              <a:t>	Jerzy </a:t>
            </a:r>
            <a:r>
              <a:rPr lang="pl-PL" sz="2000" b="1" dirty="0"/>
              <a:t>Gołda – </a:t>
            </a:r>
            <a:r>
              <a:rPr lang="pl-PL" sz="2000" b="1" dirty="0" smtClean="0"/>
              <a:t>prezes zarządu</a:t>
            </a:r>
            <a:endParaRPr lang="pl-PL" sz="2000" dirty="0"/>
          </a:p>
          <a:p>
            <a:pPr lvl="0"/>
            <a:r>
              <a:rPr lang="pl-PL" sz="2000" b="1" dirty="0" smtClean="0"/>
              <a:t>	Anna </a:t>
            </a:r>
            <a:r>
              <a:rPr lang="pl-PL" sz="2000" b="1" dirty="0"/>
              <a:t>Oleszak – </a:t>
            </a:r>
            <a:r>
              <a:rPr lang="pl-PL" sz="2000" b="1" dirty="0" smtClean="0"/>
              <a:t>wiceprezes zarządu </a:t>
            </a:r>
            <a:endParaRPr lang="pl-PL" sz="2000" dirty="0"/>
          </a:p>
          <a:p>
            <a:pPr lvl="0"/>
            <a:r>
              <a:rPr lang="pl-PL" sz="2000" b="1" dirty="0" smtClean="0"/>
              <a:t>	Stanisław </a:t>
            </a:r>
            <a:r>
              <a:rPr lang="pl-PL" sz="2000" b="1" dirty="0"/>
              <a:t>Starzyński – </a:t>
            </a:r>
            <a:r>
              <a:rPr lang="pl-PL" sz="2000" b="1" dirty="0" smtClean="0"/>
              <a:t>wiceprezes zarządu </a:t>
            </a:r>
            <a:endParaRPr lang="pl-PL" sz="2000" dirty="0"/>
          </a:p>
          <a:p>
            <a:pPr lvl="0"/>
            <a:r>
              <a:rPr lang="pl-PL" sz="2000" b="1" dirty="0" smtClean="0"/>
              <a:t>	Franciszek </a:t>
            </a:r>
            <a:r>
              <a:rPr lang="pl-PL" sz="2000" b="1" dirty="0"/>
              <a:t>Jaworski – skarbnik </a:t>
            </a:r>
            <a:endParaRPr lang="pl-PL" sz="2000" dirty="0"/>
          </a:p>
          <a:p>
            <a:pPr lvl="0"/>
            <a:r>
              <a:rPr lang="pl-PL" sz="2000" b="1" dirty="0" smtClean="0"/>
              <a:t>	Joanna </a:t>
            </a:r>
            <a:r>
              <a:rPr lang="pl-PL" sz="2000" b="1" dirty="0"/>
              <a:t>Matuszak – sekretarz</a:t>
            </a:r>
            <a:endParaRPr lang="pl-PL" sz="2000" dirty="0"/>
          </a:p>
          <a:p>
            <a:pPr lvl="0"/>
            <a:r>
              <a:rPr lang="pl-PL" sz="2000" b="1" dirty="0" smtClean="0"/>
              <a:t>	Emilia </a:t>
            </a:r>
            <a:r>
              <a:rPr lang="pl-PL" sz="2000" b="1" dirty="0"/>
              <a:t>Szarama – członek</a:t>
            </a:r>
            <a:endParaRPr lang="pl-PL" sz="2000" dirty="0"/>
          </a:p>
          <a:p>
            <a:pPr lvl="0"/>
            <a:r>
              <a:rPr lang="pl-PL" sz="2000" b="1" dirty="0" smtClean="0"/>
              <a:t>	Sławomir </a:t>
            </a:r>
            <a:r>
              <a:rPr lang="pl-PL" sz="2000" b="1" dirty="0"/>
              <a:t>Matczak – </a:t>
            </a:r>
            <a:r>
              <a:rPr lang="pl-PL" sz="2000" b="1" dirty="0" smtClean="0"/>
              <a:t>członek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688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908" y="-480713"/>
            <a:ext cx="13147963" cy="1859050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8852" y="358460"/>
            <a:ext cx="10144258" cy="6222643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accent6">
                    <a:lumMod val="50000"/>
                  </a:schemeClr>
                </a:solidFill>
              </a:rPr>
              <a:t>30 rocznica OSPSBHP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" y="261332"/>
            <a:ext cx="1209729" cy="12097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858852" y="1739900"/>
            <a:ext cx="9355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/>
              <a:t>Kalendarz 2023 – propozycje </a:t>
            </a:r>
          </a:p>
          <a:p>
            <a:pPr lvl="0"/>
            <a:endParaRPr lang="pl-PL" sz="2800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70467"/>
              </p:ext>
            </p:extLst>
          </p:nvPr>
        </p:nvGraphicFramePr>
        <p:xfrm>
          <a:off x="-239141" y="2856484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5" imgW="5667334" imgH="8019987" progId="Acrobat.Document.DC">
                  <p:embed/>
                </p:oleObj>
              </mc:Choice>
              <mc:Fallback>
                <p:oleObj name="Acrobat Document" r:id="rId5" imgW="5667334" imgH="801998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39141" y="2856484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625023"/>
              </p:ext>
            </p:extLst>
          </p:nvPr>
        </p:nvGraphicFramePr>
        <p:xfrm>
          <a:off x="9009585" y="2881188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7" imgW="5667334" imgH="8019987" progId="Acrobat.Document.DC">
                  <p:embed/>
                </p:oleObj>
              </mc:Choice>
              <mc:Fallback>
                <p:oleObj name="Acrobat Document" r:id="rId7" imgW="5667334" imgH="801998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9585" y="2881188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22" y="2981411"/>
            <a:ext cx="6096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913</Words>
  <Application>Microsoft Office PowerPoint</Application>
  <PresentationFormat>Panoramiczny</PresentationFormat>
  <Paragraphs>159</Paragraphs>
  <Slides>24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Motyw pakietu Office</vt:lpstr>
      <vt:lpstr>Projekt niestandardowy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Zmiany przepisów w zakresie BHP</vt:lpstr>
      <vt:lpstr>Prezentacja programu PowerPoint</vt:lpstr>
      <vt:lpstr>Prezentacja programu PowerPoint</vt:lpstr>
      <vt:lpstr>Teksty jednolite</vt:lpstr>
      <vt:lpstr>Covid</vt:lpstr>
      <vt:lpstr>Uwaga  – zmiana w Kartach Charakterystyki</vt:lpstr>
      <vt:lpstr>USTAWA z dnia 25 lutego 2011 r. o substancjach chemicznych i ich mieszaninach 1 (Dz. U. z 2022 r. poz. 1816)</vt:lpstr>
      <vt:lpstr>Rada Stowarzyszenia 2 grudnia 2022 r. godz. 12.00  hotel GALAXY w Krakowie</vt:lpstr>
      <vt:lpstr>Rada Stowarzyszenia 2 grudnia 2022 r. godz. 12.00  hotel GALAXY w Krakowie</vt:lpstr>
      <vt:lpstr>Rada Stowarzyszenia 2 grudnia 2022 r. godz. 12.00  hotel GALAXY w Krakowie</vt:lpstr>
      <vt:lpstr>Rada Stowarzyszenia 2 grudnia 2022 r. godz. 12.00  hotel GALAXY w Krakowie</vt:lpstr>
      <vt:lpstr>Rada Stowarzyszenia 2 grudnia 2022 r. godz. 12.00  hotel GALAXY w Krakowie</vt:lpstr>
      <vt:lpstr>Zjazd zwyczajny OSPSBHP  19 maja 2023 r. Iława</vt:lpstr>
      <vt:lpstr>Zjazd zwyczajny OSPSBHP  19 maja 2023 r. Iława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 Gołda</dc:creator>
  <cp:lastModifiedBy>Jerzy Gołda</cp:lastModifiedBy>
  <cp:revision>111</cp:revision>
  <dcterms:created xsi:type="dcterms:W3CDTF">2021-04-26T20:43:57Z</dcterms:created>
  <dcterms:modified xsi:type="dcterms:W3CDTF">2022-10-28T18:07:07Z</dcterms:modified>
</cp:coreProperties>
</file>