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80" r:id="rId2"/>
    <p:sldId id="591" r:id="rId3"/>
    <p:sldId id="592" r:id="rId4"/>
    <p:sldId id="596" r:id="rId5"/>
    <p:sldId id="595" r:id="rId6"/>
    <p:sldId id="594" r:id="rId7"/>
    <p:sldId id="593" r:id="rId8"/>
    <p:sldId id="600" r:id="rId9"/>
    <p:sldId id="599" r:id="rId10"/>
    <p:sldId id="597" r:id="rId11"/>
    <p:sldId id="598" r:id="rId12"/>
    <p:sldId id="603" r:id="rId13"/>
    <p:sldId id="602" r:id="rId14"/>
    <p:sldId id="601" r:id="rId15"/>
    <p:sldId id="606" r:id="rId16"/>
    <p:sldId id="605" r:id="rId17"/>
    <p:sldId id="604" r:id="rId18"/>
    <p:sldId id="609" r:id="rId19"/>
    <p:sldId id="608" r:id="rId20"/>
    <p:sldId id="607" r:id="rId21"/>
    <p:sldId id="611" r:id="rId22"/>
    <p:sldId id="610" r:id="rId23"/>
    <p:sldId id="263" r:id="rId24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65">
          <p15:clr>
            <a:srgbClr val="A4A3A4"/>
          </p15:clr>
        </p15:guide>
        <p15:guide id="2" orient="horz" pos="4247">
          <p15:clr>
            <a:srgbClr val="A4A3A4"/>
          </p15:clr>
        </p15:guide>
        <p15:guide id="3" pos="294">
          <p15:clr>
            <a:srgbClr val="A4A3A4"/>
          </p15:clr>
        </p15:guide>
        <p15:guide id="4" pos="546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A6"/>
    <a:srgbClr val="336699"/>
    <a:srgbClr val="0099CC"/>
    <a:srgbClr val="009F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4065"/>
        <p:guide orient="horz" pos="4247"/>
        <p:guide pos="294"/>
        <p:guide pos="54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-216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1F9CAD-2B15-4B78-82D3-FF43BF5D4465}" type="datetimeFigureOut">
              <a:rPr lang="pl-PL"/>
              <a:pPr>
                <a:defRPr/>
              </a:pPr>
              <a:t>28.10.2022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314674-227D-4928-AE7D-0E94AE1DB2A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85379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EE728F-255E-4FC7-9E6C-BF2A659C410D}" type="datetimeFigureOut">
              <a:rPr lang="pl-PL"/>
              <a:pPr>
                <a:defRPr/>
              </a:pPr>
              <a:t>28.10.2022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906" tIns="47453" rIns="94906" bIns="47453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63D9DB-8C61-4916-A32B-40DCEB20928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63775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3D9DB-8C61-4916-A32B-40DCEB209283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6801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3D9DB-8C61-4916-A32B-40DCEB209283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3D9DB-8C61-4916-A32B-40DCEB209283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3D9DB-8C61-4916-A32B-40DCEB209283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3D9DB-8C61-4916-A32B-40DCEB209283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3D9DB-8C61-4916-A32B-40DCEB209283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3D9DB-8C61-4916-A32B-40DCEB209283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3D9DB-8C61-4916-A32B-40DCEB209283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B84E2-4A7F-494D-BEBE-9AA97DA6E853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 userDrawn="1"/>
        </p:nvCxnSpPr>
        <p:spPr>
          <a:xfrm>
            <a:off x="0" y="1098550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1" descr="LogoPodstawow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308725"/>
            <a:ext cx="24495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2391035"/>
            <a:ext cx="82105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pl-PL" sz="3200" b="1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6" y="3789050"/>
            <a:ext cx="8210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l-PL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521700" y="6356350"/>
            <a:ext cx="514350" cy="3651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8A2BA76-C16E-4F02-8C98-0208313F4A4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1" descr="LogoPodstawow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308725"/>
            <a:ext cx="24495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8521700" y="6356350"/>
            <a:ext cx="514350" cy="3651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FA67564-7D57-46ED-990D-618BEA9ABE12}" type="slidenum">
              <a:rPr sz="1700"/>
              <a:pPr>
                <a:defRPr/>
              </a:pPr>
              <a:t>‹#›</a:t>
            </a:fld>
            <a:endParaRPr sz="1700" dirty="0"/>
          </a:p>
        </p:txBody>
      </p:sp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340710"/>
            <a:ext cx="8210550" cy="446462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8641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1" descr="LogoPodstawow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308725"/>
            <a:ext cx="24495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8521700" y="6356350"/>
            <a:ext cx="514350" cy="3651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A5B111-F22D-49FE-8D23-155CD2FA29BE}" type="slidenum">
              <a:rPr sz="1700"/>
              <a:pPr>
                <a:defRPr/>
              </a:pPr>
              <a:t>‹#›</a:t>
            </a:fld>
            <a:endParaRPr sz="1700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8641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 bwMode="auto">
          <a:xfrm>
            <a:off x="466725" y="1341438"/>
            <a:ext cx="821055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1" descr="LogoPodstawow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308725"/>
            <a:ext cx="24495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68700"/>
            <a:ext cx="4040188" cy="720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268700"/>
            <a:ext cx="4041775" cy="792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8641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521700" y="6356350"/>
            <a:ext cx="514350" cy="3651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6E9D9BC-6A3A-41FD-9AA0-9C54F7D42CC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/>
          <p:cNvCxnSpPr/>
          <p:nvPr/>
        </p:nvCxnSpPr>
        <p:spPr>
          <a:xfrm>
            <a:off x="0" y="1098550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dtytuł 2"/>
          <p:cNvSpPr txBox="1">
            <a:spLocks/>
          </p:cNvSpPr>
          <p:nvPr/>
        </p:nvSpPr>
        <p:spPr>
          <a:xfrm>
            <a:off x="3492500" y="6308725"/>
            <a:ext cx="2144713" cy="3619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www.pip.gov.pl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521700" y="6376988"/>
            <a:ext cx="514350" cy="3651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77E251-A5BB-4EE6-98C4-51DEF5121C0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366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REJESTR%20CZYNNIK&#211;W%20SZKODLIWYCH%20DLA%20ZDROWIA%20WYST&#280;PUJ&#260;CYCH%20NA%20STANOWISKACH%20PRACY-1.doc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.lodz.pl/upload/kasia/2017/wykaz2.pdf" TargetMode="External"/><Relationship Id="rId2" Type="http://schemas.openxmlformats.org/officeDocument/2006/relationships/hyperlink" Target="http://www.imp.lodz.pl/upload/kasia/2017/wykaz1.pd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Informacja%20o%20rakotw&#243;rczych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rozp-%20rakotw&#243;rcze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dane%20z%20WSSE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6"/>
          <p:cNvSpPr>
            <a:spLocks noGrp="1"/>
          </p:cNvSpPr>
          <p:nvPr>
            <p:ph type="ctrTitle"/>
          </p:nvPr>
        </p:nvSpPr>
        <p:spPr bwMode="auto">
          <a:xfrm>
            <a:off x="251520" y="1412776"/>
            <a:ext cx="8892480" cy="2952328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Substancje, czynniki i procesy o działaniu rakotwórczym i mutagennym. </a:t>
            </a:r>
            <a:br>
              <a:rPr lang="pl-PL" sz="2800" dirty="0" smtClean="0"/>
            </a:br>
            <a:r>
              <a:rPr lang="pl-PL" sz="2800" dirty="0" smtClean="0"/>
              <a:t>Informacje składane do organów PIS i PIP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pic>
        <p:nvPicPr>
          <p:cNvPr id="6149" name="Obraz 11" descr="LogoPodstawow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225" y="44450"/>
            <a:ext cx="57975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7"/>
          <p:cNvCxnSpPr/>
          <p:nvPr/>
        </p:nvCxnSpPr>
        <p:spPr>
          <a:xfrm>
            <a:off x="0" y="1098550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210550" cy="1152118"/>
          </a:xfrm>
        </p:spPr>
        <p:txBody>
          <a:bodyPr/>
          <a:lstStyle/>
          <a:p>
            <a:pPr algn="r"/>
            <a:r>
              <a:rPr lang="pl-PL" sz="2400" dirty="0" smtClean="0"/>
              <a:t>Dorota Skrzypczyńska </a:t>
            </a:r>
          </a:p>
          <a:p>
            <a:pPr algn="r"/>
            <a:r>
              <a:rPr lang="pl-PL" sz="2400" dirty="0" smtClean="0"/>
              <a:t>Okręgowy </a:t>
            </a:r>
            <a:r>
              <a:rPr lang="pl-PL" sz="2400" dirty="0"/>
              <a:t>Inspektorat Pracy w Szczecinie </a:t>
            </a:r>
          </a:p>
          <a:p>
            <a:endParaRPr lang="pl-PL" sz="2400" dirty="0">
              <a:latin typeface="Bahnschrift Light SemiCondensed" panose="020B0502040204020203" pitchFamily="34" charset="0"/>
            </a:endParaRPr>
          </a:p>
          <a:p>
            <a:r>
              <a:rPr lang="pl-PL" sz="2000" dirty="0"/>
              <a:t>28.10.2022 r. </a:t>
            </a:r>
          </a:p>
        </p:txBody>
      </p:sp>
    </p:spTree>
    <p:extLst>
      <p:ext uri="{BB962C8B-B14F-4D97-AF65-F5344CB8AC3E}">
        <p14:creationId xmlns="" xmlns:p14="http://schemas.microsoft.com/office/powerpoint/2010/main" val="17751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 l="10051" t="44931" r="32717" b="15870"/>
          <a:stretch>
            <a:fillRect/>
          </a:stretch>
        </p:blipFill>
        <p:spPr bwMode="auto">
          <a:xfrm>
            <a:off x="683568" y="1268760"/>
            <a:ext cx="7776864" cy="44644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16"/>
          <p:cNvPicPr>
            <a:picLocks noChangeAspect="1" noChangeArrowheads="1"/>
          </p:cNvPicPr>
          <p:nvPr/>
        </p:nvPicPr>
        <p:blipFill>
          <a:blip r:embed="rId2" cstate="print"/>
          <a:srcRect l="12950" t="49600" r="35059" b="12148"/>
          <a:stretch>
            <a:fillRect/>
          </a:stretch>
        </p:blipFill>
        <p:spPr bwMode="auto">
          <a:xfrm>
            <a:off x="467544" y="1029324"/>
            <a:ext cx="8352928" cy="4892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10550" cy="4464050"/>
          </a:xfrm>
        </p:spPr>
        <p:txBody>
          <a:bodyPr/>
          <a:lstStyle/>
          <a:p>
            <a:pPr marL="457200" marR="28575" indent="0" algn="just">
              <a:spcBef>
                <a:spcPts val="225"/>
              </a:spcBef>
            </a:pPr>
            <a:r>
              <a:rPr lang="pl-PL" sz="2400" dirty="0" smtClean="0">
                <a:ea typeface="Times New Roman"/>
              </a:rPr>
              <a:t>W przypadku występowania </a:t>
            </a:r>
            <a:r>
              <a:rPr lang="pl-PL" sz="2400" b="1" dirty="0" smtClean="0">
                <a:ea typeface="Times New Roman"/>
              </a:rPr>
              <a:t>czynnika o działaniu rakotwórczym lub mutagennym</a:t>
            </a:r>
            <a:r>
              <a:rPr lang="pl-PL" sz="2400" dirty="0" smtClean="0">
                <a:ea typeface="Times New Roman"/>
              </a:rPr>
              <a:t>, badania i pomiary wykonuje się: </a:t>
            </a:r>
          </a:p>
          <a:p>
            <a:pPr marL="800100" marR="28575" algn="just">
              <a:spcBef>
                <a:spcPts val="225"/>
              </a:spcBef>
              <a:buFont typeface="Wingdings" panose="05000000000000000000" pitchFamily="2" charset="2"/>
              <a:buChar char="§"/>
            </a:pPr>
            <a:r>
              <a:rPr lang="pl-PL" sz="2400" dirty="0" smtClean="0">
                <a:ea typeface="Times New Roman"/>
              </a:rPr>
              <a:t>co najmniej </a:t>
            </a:r>
            <a:r>
              <a:rPr lang="pl-PL" sz="2400" b="1" dirty="0" smtClean="0">
                <a:ea typeface="Times New Roman"/>
              </a:rPr>
              <a:t>raz na sześć miesięcy </a:t>
            </a:r>
            <a:r>
              <a:rPr lang="pl-PL" sz="2400" dirty="0" smtClean="0">
                <a:ea typeface="Times New Roman"/>
              </a:rPr>
              <a:t>- jeżeli podczas ostatniego badania i pomiaru stwierdzono stężenie czynnika o działaniu rakotwórczym lub mutagennym </a:t>
            </a:r>
            <a:r>
              <a:rPr lang="pl-PL" sz="2400" b="1" dirty="0" smtClean="0">
                <a:ea typeface="Times New Roman"/>
              </a:rPr>
              <a:t>powyżej 0,1 do 0,5 wartości NDS</a:t>
            </a:r>
          </a:p>
          <a:p>
            <a:pPr marL="800100" marR="28575" algn="just">
              <a:spcBef>
                <a:spcPts val="225"/>
              </a:spcBef>
            </a:pPr>
            <a:r>
              <a:rPr lang="pl-PL" sz="2400" dirty="0" smtClean="0">
                <a:ea typeface="Times New Roman"/>
              </a:rPr>
              <a:t>co najmniej </a:t>
            </a:r>
            <a:r>
              <a:rPr lang="pl-PL" sz="2400" b="1" dirty="0" smtClean="0">
                <a:ea typeface="Times New Roman"/>
              </a:rPr>
              <a:t>raz na trzy miesiące</a:t>
            </a:r>
            <a:r>
              <a:rPr lang="pl-PL" sz="2400" dirty="0" smtClean="0">
                <a:ea typeface="Times New Roman"/>
              </a:rPr>
              <a:t> - jeżeli podczas ostatniego badania i pomiaru stwierdzono stężenie czynnika o działaniu rakotwórczym lub mutagennym </a:t>
            </a:r>
            <a:r>
              <a:rPr lang="pl-PL" sz="2400" b="1" dirty="0" smtClean="0">
                <a:ea typeface="Times New Roman"/>
              </a:rPr>
              <a:t>powyżej 0,5 wartości NDS</a:t>
            </a:r>
            <a:r>
              <a:rPr lang="pl-PL" sz="2400" b="1" dirty="0" smtClean="0"/>
              <a:t>. </a:t>
            </a:r>
            <a:endParaRPr lang="pl-PL" sz="2400" b="1" dirty="0" smtClean="0"/>
          </a:p>
          <a:p>
            <a:pPr marL="800100" marR="28575" algn="r">
              <a:spcBef>
                <a:spcPts val="225"/>
              </a:spcBef>
            </a:pPr>
            <a:r>
              <a:rPr lang="hy-AM" sz="2400" b="1" dirty="0" smtClean="0">
                <a:hlinkClick r:id="rId2" action="ppaction://hlinkfile"/>
              </a:rPr>
              <a:t>֍</a:t>
            </a:r>
            <a:endParaRPr lang="pl-PL" sz="2400" b="1" dirty="0" smtClean="0"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7463"/>
            <a:endParaRPr lang="pl-PL" sz="2800" dirty="0" smtClean="0">
              <a:solidFill>
                <a:schemeClr val="tx1"/>
              </a:solidFill>
            </a:endParaRPr>
          </a:p>
          <a:p>
            <a:pPr indent="17463" algn="just"/>
            <a:r>
              <a:rPr lang="pl-PL" sz="2400" dirty="0" smtClean="0">
                <a:solidFill>
                  <a:schemeClr val="tx1"/>
                </a:solidFill>
              </a:rPr>
              <a:t>Jeżeli wyniki dwóch ostatnich badań i pomiarów szkodliwych dla zdrowia czynników o działaniu rakotwórczym lub mutagennym- wykonanych w odstępie </a:t>
            </a:r>
          </a:p>
          <a:p>
            <a:pPr indent="17463" algn="just"/>
            <a:r>
              <a:rPr lang="pl-PL" sz="2400" dirty="0" smtClean="0">
                <a:solidFill>
                  <a:schemeClr val="tx1"/>
                </a:solidFill>
              </a:rPr>
              <a:t>co najmniej sześciu miesięcy, </a:t>
            </a:r>
          </a:p>
          <a:p>
            <a:pPr algn="just"/>
            <a:r>
              <a:rPr lang="pl-PL" sz="2400" b="1" dirty="0" smtClean="0">
                <a:solidFill>
                  <a:schemeClr val="tx1"/>
                </a:solidFill>
              </a:rPr>
              <a:t>	nie przekroczyły 0,1 wartości NDS, pracodawca </a:t>
            </a:r>
            <a:r>
              <a:rPr lang="pl-PL" sz="2400" b="1" u="sng" dirty="0" smtClean="0">
                <a:solidFill>
                  <a:schemeClr val="tx1"/>
                </a:solidFill>
              </a:rPr>
              <a:t>może odstąpić	od wykonywania badań i pomiarów. 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	</a:t>
            </a:r>
          </a:p>
          <a:p>
            <a:r>
              <a:rPr lang="pl-PL" sz="2800" b="1" dirty="0" smtClean="0"/>
              <a:t>rejestr prac</a:t>
            </a:r>
            <a:r>
              <a:rPr lang="pl-PL" sz="2800" dirty="0" smtClean="0"/>
              <a:t>, których wykonywanie powoduje konieczność pozostawania w kontakcie (…)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r>
              <a:rPr lang="pl-PL" sz="2800" b="1" dirty="0" smtClean="0"/>
              <a:t>rejestr pracowników narażonych </a:t>
            </a:r>
            <a:r>
              <a:rPr lang="pl-PL" sz="2800" dirty="0" smtClean="0"/>
              <a:t>na działanie (…)</a:t>
            </a:r>
            <a:endParaRPr lang="pl-PL" sz="2800" dirty="0"/>
          </a:p>
        </p:txBody>
      </p:sp>
      <p:pic>
        <p:nvPicPr>
          <p:cNvPr id="4" name="Picture 14" descr="ksiazka-ruchomy-obrazek-00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36912"/>
            <a:ext cx="1905000" cy="1171575"/>
          </a:xfrm>
          <a:prstGeom prst="rect">
            <a:avLst/>
          </a:prstGeom>
          <a:noFill/>
        </p:spPr>
      </p:pic>
      <p:pic>
        <p:nvPicPr>
          <p:cNvPr id="6" name="Picture 14" descr="ksiazka-ruchomy-obrazek-00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69160"/>
            <a:ext cx="1905000" cy="11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pl-PL" sz="2400" b="1" dirty="0" smtClean="0"/>
              <a:t>IMP </a:t>
            </a:r>
            <a:r>
              <a:rPr lang="pl-PL" sz="2400" dirty="0" smtClean="0"/>
              <a:t>w Łodzi prowadzi </a:t>
            </a:r>
            <a:r>
              <a:rPr lang="pl-PL" sz="2400" b="1" dirty="0" smtClean="0"/>
              <a:t>Centralny Rejestr Danych o narażeniu na substancje chemiczne, ich mieszaniny, czynniki lub procesy technologiczne o działaniu rakotwórczym lub mutagennym.</a:t>
            </a:r>
          </a:p>
          <a:p>
            <a:r>
              <a:rPr lang="pl-PL" sz="2400" u="sng" dirty="0" smtClean="0">
                <a:solidFill>
                  <a:srgbClr val="0070C0"/>
                </a:solidFill>
                <a:hlinkClick r:id="rId2"/>
              </a:rPr>
              <a:t>Wykaz substancji zaklasyfikowanych jako substancje o działaniu rakotwórczym lub mutagennym w środowisku pracy na podstawie klasyfikacji zharmonizowane</a:t>
            </a:r>
            <a:r>
              <a:rPr lang="pl-PL" sz="2400" u="sng" dirty="0" smtClean="0">
                <a:solidFill>
                  <a:srgbClr val="0070C0"/>
                </a:solidFill>
              </a:rPr>
              <a:t>j</a:t>
            </a:r>
          </a:p>
          <a:p>
            <a:r>
              <a:rPr lang="pl-PL" sz="2400" u="sng" dirty="0" smtClean="0">
                <a:solidFill>
                  <a:srgbClr val="0070C0"/>
                </a:solidFill>
                <a:hlinkClick r:id="rId3"/>
              </a:rPr>
              <a:t>http://www.imp.lodz.pl/upload/kasia/2017/wykaz1.pdf</a:t>
            </a:r>
          </a:p>
          <a:p>
            <a:endParaRPr lang="pl-PL" sz="2400" u="sng" dirty="0" smtClean="0">
              <a:solidFill>
                <a:srgbClr val="0070C0"/>
              </a:solidFill>
              <a:hlinkClick r:id="rId3"/>
            </a:endParaRPr>
          </a:p>
          <a:p>
            <a:r>
              <a:rPr lang="pl-PL" sz="2400" u="sng" dirty="0" smtClean="0">
                <a:solidFill>
                  <a:srgbClr val="0070C0"/>
                </a:solidFill>
                <a:hlinkClick r:id="rId3"/>
              </a:rPr>
              <a:t>Wykaz zgłoszonych do IMP substancji chemicznych o działaniu rakotwórczym lub mutagennym w środowisku pracy bez uzgodnionej klasyfikacji zharmonizowane</a:t>
            </a:r>
            <a:endParaRPr lang="pl-PL" sz="2400" u="sng" dirty="0" smtClean="0">
              <a:solidFill>
                <a:srgbClr val="0070C0"/>
              </a:solidFill>
            </a:endParaRPr>
          </a:p>
          <a:p>
            <a:r>
              <a:rPr lang="pl-PL" sz="2400" u="sng" dirty="0" smtClean="0">
                <a:solidFill>
                  <a:srgbClr val="0070C0"/>
                </a:solidFill>
              </a:rPr>
              <a:t>http://www.imp.lodz.pl/upload/kasia/2017/wykaz2.pdf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210550" cy="4464050"/>
          </a:xfrm>
        </p:spPr>
        <p:txBody>
          <a:bodyPr/>
          <a:lstStyle/>
          <a:p>
            <a:pPr algn="just"/>
            <a:r>
              <a:rPr lang="pl-PL" sz="2400" b="1" dirty="0" smtClean="0"/>
              <a:t>Jak interpretować pojęcie ‘KONTAKT’ – ‘NARAŻENIE’?</a:t>
            </a:r>
            <a:endParaRPr lang="pl-PL" sz="2400" dirty="0" smtClean="0"/>
          </a:p>
          <a:p>
            <a:pPr algn="just"/>
            <a:r>
              <a:rPr lang="pl-PL" sz="2400" dirty="0" smtClean="0"/>
              <a:t>Instytut Medycyny Pracy w Łodzi stoi na stanowisku, że:</a:t>
            </a:r>
          </a:p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Przez prace </a:t>
            </a:r>
            <a:r>
              <a:rPr lang="pl-PL" sz="2400" b="1" u="sng" dirty="0" smtClean="0"/>
              <a:t>w kontakcie</a:t>
            </a:r>
            <a:r>
              <a:rPr lang="pl-PL" sz="2400" dirty="0" smtClean="0"/>
              <a:t> rozumie się prace, przy których występuje możliwość narażenia inhalacyjnego i/lub bezpośredniego działania czynnika chemicznego na skórę, bez względu na stężenie czynnika chemicznego w powietrzu i stosowane środki ochrony indywidualnej lub ochrony zbiorowe. Dotyczy to również procesów technologicznych hermetyzowanych.</a:t>
            </a:r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640960" cy="5184576"/>
          </a:xfrm>
        </p:spPr>
        <p:txBody>
          <a:bodyPr/>
          <a:lstStyle/>
          <a:p>
            <a:pPr algn="just"/>
            <a:r>
              <a:rPr lang="pl-PL" sz="2400" dirty="0" smtClean="0"/>
              <a:t>Definicja </a:t>
            </a:r>
            <a:r>
              <a:rPr lang="pl-PL" sz="2400" b="1" u="sng" dirty="0" smtClean="0"/>
              <a:t>narażenia</a:t>
            </a:r>
            <a:r>
              <a:rPr lang="pl-PL" sz="2400" dirty="0" smtClean="0"/>
              <a:t> została określona w Polskiej Normie </a:t>
            </a:r>
          </a:p>
          <a:p>
            <a:pPr algn="just"/>
            <a:r>
              <a:rPr lang="pl-PL" sz="2400" dirty="0" smtClean="0"/>
              <a:t>PN-EN 689, kwiecień 2002 „Powietrze na stanowisku pracy - Wytyczne oceny narażenia inhalacyjnego na czynniki chemiczne przez porównanie z wartościami dopuszczalnymi i strategia pomiarowa” i jest następująca:</a:t>
            </a:r>
          </a:p>
          <a:p>
            <a:pPr algn="just"/>
            <a:r>
              <a:rPr lang="pl-PL" sz="2400" b="1" i="1" dirty="0" smtClean="0"/>
              <a:t>Narażenie na czynnik chemiczny jest to obecność czynnika chemicznego w powietrzu w strefie oddychania pracownika. Określone jest jako stężenie czynnika, uzyskane na podstawie pomiarów narażenia i odniesione do takiego samego okresu czasu, jakiego dotyczy wartość dopuszczalna.</a:t>
            </a:r>
            <a:endParaRPr lang="pl-PL" sz="2400" dirty="0" smtClean="0"/>
          </a:p>
          <a:p>
            <a:pPr algn="just"/>
            <a:r>
              <a:rPr lang="pl-PL" sz="2400" dirty="0" smtClean="0"/>
              <a:t>Do celów prowadzenia rejestru także każdy bezpośredni kontakt substancji ze skórą traktuje się jako narażenie. 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640960" cy="5184576"/>
          </a:xfrm>
        </p:spPr>
        <p:txBody>
          <a:bodyPr/>
          <a:lstStyle/>
          <a:p>
            <a:pPr algn="ctr"/>
            <a:endParaRPr lang="pl-PL" sz="2400" b="1" dirty="0" smtClean="0"/>
          </a:p>
          <a:p>
            <a:pPr algn="ctr"/>
            <a:endParaRPr lang="pl-PL" sz="2400" b="1" dirty="0" smtClean="0"/>
          </a:p>
          <a:p>
            <a:pPr algn="ctr"/>
            <a:r>
              <a:rPr lang="pl-PL" sz="2400" b="1" dirty="0" smtClean="0"/>
              <a:t>Informacja o czynnikach </a:t>
            </a:r>
            <a:r>
              <a:rPr lang="pl-PL" sz="2400" b="1" dirty="0" smtClean="0"/>
              <a:t>rakotwórczych</a:t>
            </a:r>
          </a:p>
          <a:p>
            <a:pPr algn="ctr"/>
            <a:r>
              <a:rPr lang="pl-PL" sz="2400" b="1" dirty="0" smtClean="0"/>
              <a:t>  </a:t>
            </a:r>
            <a:endParaRPr lang="pl-PL" sz="2400" b="1" dirty="0" smtClean="0"/>
          </a:p>
          <a:p>
            <a:pPr algn="ctr"/>
            <a:r>
              <a:rPr lang="pl-PL" sz="2400" smtClean="0"/>
              <a:t>(corocznie </a:t>
            </a:r>
            <a:r>
              <a:rPr lang="pl-PL" sz="2400" smtClean="0"/>
              <a:t>w terminie do dnia </a:t>
            </a:r>
            <a:r>
              <a:rPr lang="pl-PL" sz="2400" smtClean="0"/>
              <a:t>15 </a:t>
            </a:r>
            <a:r>
              <a:rPr lang="pl-PL" sz="2400" smtClean="0"/>
              <a:t>stycznia)</a:t>
            </a:r>
          </a:p>
          <a:p>
            <a:pPr algn="ctr"/>
            <a:endParaRPr lang="pl-PL" sz="2400" b="1" dirty="0" smtClean="0"/>
          </a:p>
          <a:p>
            <a:pPr algn="ctr"/>
            <a:r>
              <a:rPr lang="hy-AM" sz="2400" b="1" dirty="0" smtClean="0">
                <a:hlinkClick r:id="rId3" action="ppaction://hlinkfile"/>
              </a:rPr>
              <a:t>֍</a:t>
            </a:r>
            <a:endParaRPr lang="pl-PL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640960" cy="5184576"/>
          </a:xfrm>
        </p:spPr>
        <p:txBody>
          <a:bodyPr/>
          <a:lstStyle/>
          <a:p>
            <a:r>
              <a:rPr lang="pl-PL" sz="2400" dirty="0" smtClean="0"/>
              <a:t>„Informacje o substancjach chemicznych, ich mieszaninach, czynnikach lub procesach technologicznych o działaniu rakotwórczym lub mutagennym” przekazane za 2021 r.</a:t>
            </a:r>
          </a:p>
          <a:p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00B050"/>
                </a:solidFill>
              </a:rPr>
              <a:t>422 pracodawców </a:t>
            </a:r>
            <a:endParaRPr lang="pl-PL" sz="2400" dirty="0" smtClean="0"/>
          </a:p>
          <a:p>
            <a:r>
              <a:rPr lang="pl-PL" sz="2400" dirty="0" smtClean="0"/>
              <a:t>przekazało informacje do WSSE (ZPWIS)</a:t>
            </a:r>
          </a:p>
          <a:p>
            <a:pPr algn="just"/>
            <a:r>
              <a:rPr lang="pl-PL" sz="2400" dirty="0" smtClean="0"/>
              <a:t>a jedynie </a:t>
            </a:r>
          </a:p>
          <a:p>
            <a:pPr algn="just">
              <a:buFont typeface="Arial" pitchFamily="34" charset="0"/>
              <a:buChar char="•"/>
            </a:pPr>
            <a:r>
              <a:rPr lang="pl-PL" sz="2400" b="1" dirty="0" smtClean="0"/>
              <a:t>306 pracodawców przekazało informację do OIP </a:t>
            </a:r>
            <a:r>
              <a:rPr lang="pl-PL" sz="2400" dirty="0" smtClean="0"/>
              <a:t>(PIP), </a:t>
            </a:r>
          </a:p>
          <a:p>
            <a:pPr algn="just"/>
            <a:r>
              <a:rPr lang="pl-PL" sz="2400" dirty="0" smtClean="0"/>
              <a:t>	(co stanowi ok. 75% )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1341438"/>
            <a:ext cx="8425755" cy="4464050"/>
          </a:xfrm>
        </p:spPr>
        <p:txBody>
          <a:bodyPr/>
          <a:lstStyle/>
          <a:p>
            <a:r>
              <a:rPr lang="pl-PL" sz="2800" b="1" dirty="0" smtClean="0"/>
              <a:t>	RMZ z dnia 24 lipca 2012 r. w sprawie substancji chemicznych, ich mieszanin, czynników lub procesów technologicznych o działaniu rakotwórczym lub mutagennym w środowisku pracy</a:t>
            </a:r>
            <a:r>
              <a:rPr lang="pl-PL" sz="2800" dirty="0" smtClean="0"/>
              <a:t> </a:t>
            </a:r>
            <a:r>
              <a:rPr lang="pl-PL" sz="2400" dirty="0" smtClean="0"/>
              <a:t>(Dz. U. z 2016 r., poz. 1117 </a:t>
            </a:r>
          </a:p>
          <a:p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zm. z 2020 poz. 197  oraz  z 2021 poz. 279). </a:t>
            </a:r>
          </a:p>
          <a:p>
            <a:pPr algn="r"/>
            <a:r>
              <a:rPr lang="hy-AM" sz="2400" b="1" dirty="0" smtClean="0">
                <a:hlinkClick r:id="rId2" action="ppaction://hlinkfile"/>
              </a:rPr>
              <a:t>֍</a:t>
            </a:r>
            <a:endParaRPr lang="pl-PL" sz="2400" dirty="0" smtClean="0"/>
          </a:p>
          <a:p>
            <a:endParaRPr lang="pl-PL" sz="2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823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640960" cy="5184576"/>
          </a:xfrm>
        </p:spPr>
        <p:txBody>
          <a:bodyPr/>
          <a:lstStyle/>
          <a:p>
            <a:r>
              <a:rPr lang="pl-PL" dirty="0" smtClean="0"/>
              <a:t>najczęściej zgłaszane czynniki:</a:t>
            </a:r>
            <a:endParaRPr lang="pl-PL" sz="2800" dirty="0" smtClean="0"/>
          </a:p>
          <a:p>
            <a:pPr lvl="1"/>
            <a:r>
              <a:rPr lang="pl-PL" dirty="0" smtClean="0"/>
              <a:t>prace związane z narażeniem na </a:t>
            </a:r>
            <a:r>
              <a:rPr lang="pl-PL" b="1" dirty="0" smtClean="0"/>
              <a:t>pył drewna </a:t>
            </a:r>
            <a:r>
              <a:rPr lang="pl-PL" dirty="0" smtClean="0"/>
              <a:t>– </a:t>
            </a:r>
            <a:r>
              <a:rPr lang="pl-PL" b="1" dirty="0" smtClean="0"/>
              <a:t>111</a:t>
            </a:r>
            <a:r>
              <a:rPr lang="pl-PL" dirty="0" smtClean="0"/>
              <a:t> podmiotów/ </a:t>
            </a:r>
            <a:r>
              <a:rPr lang="pl-PL" b="1" dirty="0" smtClean="0"/>
              <a:t>3886</a:t>
            </a:r>
            <a:r>
              <a:rPr lang="pl-PL" dirty="0" smtClean="0"/>
              <a:t> osób narażonych,</a:t>
            </a:r>
            <a:endParaRPr lang="pl-PL" sz="2400" dirty="0" smtClean="0"/>
          </a:p>
          <a:p>
            <a:pPr lvl="1"/>
            <a:r>
              <a:rPr lang="pl-PL" b="1" dirty="0" smtClean="0"/>
              <a:t>benzyna</a:t>
            </a:r>
            <a:r>
              <a:rPr lang="pl-PL" dirty="0" smtClean="0"/>
              <a:t>; niskowrząca benzyna – niespecyfikowana – </a:t>
            </a:r>
            <a:r>
              <a:rPr lang="pl-PL" b="1" dirty="0" smtClean="0"/>
              <a:t>87 </a:t>
            </a:r>
            <a:r>
              <a:rPr lang="pl-PL" dirty="0" smtClean="0"/>
              <a:t>podmiotów, </a:t>
            </a:r>
            <a:r>
              <a:rPr lang="pl-PL" b="1" dirty="0" smtClean="0"/>
              <a:t>391</a:t>
            </a:r>
            <a:r>
              <a:rPr lang="pl-PL" dirty="0" smtClean="0"/>
              <a:t> osób narażonych – </a:t>
            </a:r>
            <a:r>
              <a:rPr lang="pl-PL" sz="2000" dirty="0" smtClean="0"/>
              <a:t>dużą liczbę z przedsiębiorstw zgłaszających tą substancję stanowią stacje paliw, których pracownicy nie  pracują w narażeniu a w kontakcie, więc w zgłoszeniach jest 0 osób narażonych,</a:t>
            </a:r>
          </a:p>
          <a:p>
            <a:pPr lvl="1"/>
            <a:r>
              <a:rPr lang="pl-PL" b="1" dirty="0" smtClean="0"/>
              <a:t>benzen </a:t>
            </a:r>
            <a:r>
              <a:rPr lang="pl-PL" dirty="0" smtClean="0"/>
              <a:t>– </a:t>
            </a:r>
            <a:r>
              <a:rPr lang="pl-PL" b="1" dirty="0" smtClean="0"/>
              <a:t>76</a:t>
            </a:r>
            <a:r>
              <a:rPr lang="pl-PL" dirty="0" smtClean="0"/>
              <a:t> podmiotów, </a:t>
            </a:r>
            <a:r>
              <a:rPr lang="pl-PL" b="1" dirty="0" smtClean="0"/>
              <a:t>455 </a:t>
            </a:r>
            <a:r>
              <a:rPr lang="pl-PL" dirty="0" smtClean="0"/>
              <a:t>osób narażonych, </a:t>
            </a:r>
            <a:r>
              <a:rPr lang="pl-PL" sz="2000" dirty="0" smtClean="0"/>
              <a:t>dużą liczbę z przedsiębiorstw zgłaszających tą substancję stanowią stacje paliw, których pracownicy nie  pracują w narażeniu a w kontakcie, więc w zgłoszeniach jest 0 osób narażonych</a:t>
            </a:r>
            <a:r>
              <a:rPr lang="pl-PL" dirty="0" smtClean="0"/>
              <a:t>,</a:t>
            </a:r>
            <a:endParaRPr lang="pl-PL" sz="2400" dirty="0" smtClean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640960" cy="5184576"/>
          </a:xfrm>
        </p:spPr>
        <p:txBody>
          <a:bodyPr/>
          <a:lstStyle/>
          <a:p>
            <a:pPr lvl="1"/>
            <a:r>
              <a:rPr lang="pl-PL" b="1" dirty="0" smtClean="0"/>
              <a:t>promieniowanie jonizujące </a:t>
            </a:r>
            <a:r>
              <a:rPr lang="pl-PL" dirty="0" smtClean="0"/>
              <a:t>– </a:t>
            </a:r>
            <a:r>
              <a:rPr lang="pl-PL" b="1" dirty="0" smtClean="0"/>
              <a:t>61 </a:t>
            </a:r>
            <a:r>
              <a:rPr lang="pl-PL" dirty="0" smtClean="0"/>
              <a:t>podmiotów, </a:t>
            </a:r>
            <a:r>
              <a:rPr lang="pl-PL" b="1" dirty="0" smtClean="0"/>
              <a:t>1547</a:t>
            </a:r>
            <a:r>
              <a:rPr lang="pl-PL" dirty="0" smtClean="0"/>
              <a:t> osób narażonych,</a:t>
            </a:r>
            <a:endParaRPr lang="pl-PL" sz="2400" dirty="0" smtClean="0"/>
          </a:p>
          <a:p>
            <a:pPr lvl="1"/>
            <a:r>
              <a:rPr lang="pl-PL" b="1" dirty="0" smtClean="0"/>
              <a:t>formaldehyd – 58 </a:t>
            </a:r>
            <a:r>
              <a:rPr lang="pl-PL" dirty="0" smtClean="0"/>
              <a:t>podmiotów, </a:t>
            </a:r>
            <a:r>
              <a:rPr lang="pl-PL" b="1" dirty="0" smtClean="0"/>
              <a:t>1696</a:t>
            </a:r>
            <a:r>
              <a:rPr lang="pl-PL" dirty="0" smtClean="0"/>
              <a:t> osób narażonych,</a:t>
            </a:r>
            <a:endParaRPr lang="pl-PL" sz="2400" dirty="0" smtClean="0"/>
          </a:p>
          <a:p>
            <a:pPr lvl="1"/>
            <a:r>
              <a:rPr lang="pl-PL" b="1" dirty="0" smtClean="0"/>
              <a:t>prace związane z narażeniem na krzemionkę krystaliczną</a:t>
            </a:r>
            <a:r>
              <a:rPr lang="pl-PL" dirty="0" smtClean="0"/>
              <a:t> – frakcję </a:t>
            </a:r>
            <a:r>
              <a:rPr lang="pl-PL" dirty="0" err="1" smtClean="0"/>
              <a:t>respirabilną</a:t>
            </a:r>
            <a:r>
              <a:rPr lang="pl-PL" dirty="0" smtClean="0"/>
              <a:t> powstającą </a:t>
            </a:r>
          </a:p>
          <a:p>
            <a:pPr lvl="1">
              <a:buNone/>
            </a:pPr>
            <a:r>
              <a:rPr lang="pl-PL" dirty="0" smtClean="0"/>
              <a:t>	w trakcie pracy – </a:t>
            </a:r>
            <a:r>
              <a:rPr lang="pl-PL" b="1" dirty="0" smtClean="0"/>
              <a:t>57 </a:t>
            </a:r>
            <a:r>
              <a:rPr lang="pl-PL" dirty="0" smtClean="0"/>
              <a:t>podmiotów, </a:t>
            </a:r>
            <a:r>
              <a:rPr lang="pl-PL" b="1" dirty="0" smtClean="0"/>
              <a:t>520</a:t>
            </a:r>
            <a:r>
              <a:rPr lang="pl-PL" dirty="0" smtClean="0"/>
              <a:t> osób narażonych;</a:t>
            </a:r>
            <a:endParaRPr lang="pl-PL" sz="2400" dirty="0" smtClean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640960" cy="5184576"/>
          </a:xfrm>
        </p:spPr>
        <p:txBody>
          <a:bodyPr/>
          <a:lstStyle/>
          <a:p>
            <a:pPr algn="just"/>
            <a:endParaRPr lang="pl-PL" sz="2400" dirty="0" smtClean="0"/>
          </a:p>
          <a:p>
            <a:r>
              <a:rPr lang="pl-PL" sz="2400" dirty="0" smtClean="0"/>
              <a:t>	Wnioski </a:t>
            </a:r>
          </a:p>
          <a:p>
            <a:endParaRPr lang="pl-PL" sz="2400" dirty="0" smtClean="0"/>
          </a:p>
          <a:p>
            <a:r>
              <a:rPr lang="pl-PL" sz="2400" dirty="0" smtClean="0"/>
              <a:t>	z WSSE wynikające z przesłanych informacji </a:t>
            </a:r>
            <a:r>
              <a:rPr lang="pl-PL" sz="2400" b="1" dirty="0" smtClean="0"/>
              <a:t>o czynnikach </a:t>
            </a:r>
            <a:r>
              <a:rPr lang="pl-PL" sz="2400" b="1" dirty="0" smtClean="0"/>
              <a:t>rakotwórczych </a:t>
            </a:r>
            <a:endParaRPr lang="pl-PL" sz="2400" b="1" dirty="0" smtClean="0"/>
          </a:p>
          <a:p>
            <a:pPr algn="r"/>
            <a:r>
              <a:rPr lang="hy-AM" sz="2400" b="1" dirty="0" smtClean="0">
                <a:hlinkClick r:id="rId3" action="ppaction://hlinkfile"/>
              </a:rPr>
              <a:t>֍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6"/>
          <p:cNvSpPr>
            <a:spLocks noGrp="1"/>
          </p:cNvSpPr>
          <p:nvPr>
            <p:ph type="title"/>
          </p:nvPr>
        </p:nvSpPr>
        <p:spPr bwMode="auto">
          <a:xfrm>
            <a:off x="2046548" y="2997200"/>
            <a:ext cx="5050904" cy="863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dirty="0">
                <a:solidFill>
                  <a:srgbClr val="0068A6"/>
                </a:solidFill>
                <a:latin typeface="Bahnschrift SemiBold" panose="020B0502040204020203" pitchFamily="34" charset="0"/>
                <a:cs typeface="Arial" charset="0"/>
              </a:rPr>
              <a:t>Dziękuję za uwagę</a:t>
            </a:r>
          </a:p>
        </p:txBody>
      </p:sp>
      <p:pic>
        <p:nvPicPr>
          <p:cNvPr id="8196" name="Obraz 11" descr="LogoPodstawow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225" y="44450"/>
            <a:ext cx="57975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82191616">
            <a:hlinkClick r:id="" action="ppaction://media"/>
            <a:extLst>
              <a:ext uri="{FF2B5EF4-FFF2-40B4-BE49-F238E27FC236}">
                <a16:creationId xmlns="" xmlns:a16="http://schemas.microsoft.com/office/drawing/2014/main" id="{8976533A-2AF9-45D9-840A-7BFB7AC23F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56376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90488" indent="-90488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WYKAZ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substancji chemicznych, mieszanin, czynników lub procesów technologicznych stanowią:</a:t>
            </a:r>
          </a:p>
          <a:p>
            <a:pPr marL="90488" indent="-90488">
              <a:buNone/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Arial" pitchFamily="34" charset="0"/>
              <a:buChar char="-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substancje i mieszaniny chemiczne </a:t>
            </a:r>
          </a:p>
          <a:p>
            <a:pPr marL="90488" indent="-90488">
              <a:buFont typeface="Arial" pitchFamily="34" charset="0"/>
              <a:buChar char="-"/>
            </a:pP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Arial" pitchFamily="34" charset="0"/>
              <a:buChar char="-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czynniki fizyczne – promieniowanie jonizujące </a:t>
            </a:r>
          </a:p>
          <a:p>
            <a:pPr marL="90488" indent="-90488">
              <a:buFont typeface="Arial" pitchFamily="34" charset="0"/>
              <a:buChar char="-"/>
            </a:pP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Arial" pitchFamily="34" charset="0"/>
              <a:buChar char="-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procesy technologiczne –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obecnie 8 procesów (tylko te wymienione   enumeratywnie w rozporządzeniu) </a:t>
            </a:r>
          </a:p>
        </p:txBody>
      </p:sp>
    </p:spTree>
    <p:extLst>
      <p:ext uri="{BB962C8B-B14F-4D97-AF65-F5344CB8AC3E}">
        <p14:creationId xmlns="" xmlns:p14="http://schemas.microsoft.com/office/powerpoint/2010/main" val="24629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341438"/>
            <a:ext cx="8353747" cy="4464050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00B050"/>
                </a:solidFill>
              </a:rPr>
              <a:t>	</a:t>
            </a:r>
            <a:r>
              <a:rPr lang="pl-PL" sz="2800" b="1" dirty="0" smtClean="0">
                <a:solidFill>
                  <a:srgbClr val="00B050"/>
                </a:solidFill>
              </a:rPr>
              <a:t>substancje chemiczne </a:t>
            </a:r>
            <a:r>
              <a:rPr lang="pl-PL" sz="2800" b="1" dirty="0" smtClean="0"/>
              <a:t>spełniające kryteria klasyfikacji jako rakotwórcze lub mutagenne kategorii 1A lub 1B </a:t>
            </a:r>
          </a:p>
          <a:p>
            <a:pPr algn="just"/>
            <a:r>
              <a:rPr lang="pl-PL" sz="2800" b="1" dirty="0" smtClean="0">
                <a:solidFill>
                  <a:srgbClr val="00B050"/>
                </a:solidFill>
              </a:rPr>
              <a:t>	</a:t>
            </a:r>
          </a:p>
          <a:p>
            <a:pPr algn="just"/>
            <a:r>
              <a:rPr lang="pl-PL" sz="2800" b="1" dirty="0" smtClean="0">
                <a:solidFill>
                  <a:srgbClr val="00B050"/>
                </a:solidFill>
              </a:rPr>
              <a:t>	mieszaniny chemiczne </a:t>
            </a:r>
            <a:r>
              <a:rPr lang="pl-PL" sz="2800" b="1" dirty="0" smtClean="0"/>
              <a:t>zawierające substancje</a:t>
            </a:r>
            <a:r>
              <a:rPr lang="pl-PL" sz="2800" dirty="0" smtClean="0"/>
              <a:t> </a:t>
            </a:r>
            <a:r>
              <a:rPr lang="pl-PL" sz="2800" b="1" dirty="0" smtClean="0"/>
              <a:t>w stężeniach powodujących spełnienie kryteriów klasyfikacji mieszaniny jako rakotwórczej lub mutagennej kategorii 1A lub 1B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31534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	</a:t>
            </a:r>
            <a:r>
              <a:rPr lang="pl-PL" b="1" dirty="0" smtClean="0">
                <a:solidFill>
                  <a:srgbClr val="00B050"/>
                </a:solidFill>
              </a:rPr>
              <a:t>czynniki o działaniu rakotwórczym </a:t>
            </a:r>
          </a:p>
          <a:p>
            <a:r>
              <a:rPr lang="pl-PL" dirty="0" smtClean="0"/>
              <a:t>	lub mutagennym – </a:t>
            </a:r>
            <a:r>
              <a:rPr lang="pl-PL" b="1" dirty="0" smtClean="0">
                <a:solidFill>
                  <a:schemeClr val="tx1"/>
                </a:solidFill>
              </a:rPr>
              <a:t>czynniki fizyczne – promieniowanie jonizujące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437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 l="20928" t="26536" r="20033" b="1300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80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6"/>
          <p:cNvPicPr>
            <a:picLocks noGrp="1"/>
          </p:cNvPicPr>
          <p:nvPr>
            <p:ph idx="1"/>
          </p:nvPr>
        </p:nvPicPr>
        <p:blipFill>
          <a:blip r:embed="rId3" cstate="print"/>
          <a:srcRect l="22911" t="2526" r="16198" b="-1263"/>
          <a:stretch>
            <a:fillRect/>
          </a:stretch>
        </p:blipFill>
        <p:spPr bwMode="auto">
          <a:xfrm>
            <a:off x="251521" y="1124744"/>
            <a:ext cx="8712968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6"/>
          <p:cNvPicPr>
            <a:picLocks noGrp="1"/>
          </p:cNvPicPr>
          <p:nvPr>
            <p:ph idx="1"/>
          </p:nvPr>
        </p:nvPicPr>
        <p:blipFill>
          <a:blip r:embed="rId2" cstate="print"/>
          <a:srcRect l="21346" t="2316" r="12871" b="1029"/>
          <a:stretch>
            <a:fillRect/>
          </a:stretch>
        </p:blipFill>
        <p:spPr bwMode="auto">
          <a:xfrm>
            <a:off x="251520" y="764704"/>
            <a:ext cx="8712968" cy="56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432140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czynniki rakotwórcze </a:t>
            </a:r>
            <a: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75BBBD1C-0249-446E-A063-F35049AE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281739" cy="453672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13736" t="22348" r="15666" b="8533"/>
          <a:stretch>
            <a:fillRect/>
          </a:stretch>
        </p:blipFill>
        <p:spPr bwMode="auto">
          <a:xfrm>
            <a:off x="899592" y="1268760"/>
            <a:ext cx="692897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6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4x3_Szablo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Prezentacja4x3_Szablon</Template>
  <TotalTime>3050</TotalTime>
  <Words>471</Words>
  <Application>Microsoft Office PowerPoint</Application>
  <PresentationFormat>Pokaz na ekranie (4:3)</PresentationFormat>
  <Paragraphs>105</Paragraphs>
  <Slides>23</Slides>
  <Notes>9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Prezentacja4x3_Szablon</vt:lpstr>
      <vt:lpstr>Substancje, czynniki i procesy o działaniu rakotwórczym i mutagennym.  Informacje składane do organów PIS i PIP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czynniki rakotwórcze   </vt:lpstr>
      <vt:lpstr>Dziękuję za uwagę</vt:lpstr>
    </vt:vector>
  </TitlesOfParts>
  <Company>PIP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stopień tytułu prezentacji składany czcionką nie mniejszą niż 30 pkt.</dc:title>
  <dc:creator>Katarzyna Kowalska</dc:creator>
  <cp:lastModifiedBy>Dorota</cp:lastModifiedBy>
  <cp:revision>211</cp:revision>
  <dcterms:created xsi:type="dcterms:W3CDTF">2015-01-15T07:03:08Z</dcterms:created>
  <dcterms:modified xsi:type="dcterms:W3CDTF">2022-10-27T22:54:27Z</dcterms:modified>
</cp:coreProperties>
</file>