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58" r:id="rId5"/>
    <p:sldId id="284" r:id="rId6"/>
    <p:sldId id="283" r:id="rId7"/>
    <p:sldId id="267" r:id="rId8"/>
    <p:sldId id="260" r:id="rId9"/>
    <p:sldId id="259" r:id="rId10"/>
    <p:sldId id="261" r:id="rId11"/>
    <p:sldId id="263" r:id="rId12"/>
    <p:sldId id="262" r:id="rId13"/>
    <p:sldId id="269" r:id="rId14"/>
    <p:sldId id="268" r:id="rId15"/>
    <p:sldId id="276" r:id="rId16"/>
    <p:sldId id="281" r:id="rId17"/>
    <p:sldId id="270" r:id="rId18"/>
    <p:sldId id="282" r:id="rId19"/>
    <p:sldId id="279" r:id="rId20"/>
    <p:sldId id="266" r:id="rId21"/>
    <p:sldId id="271" r:id="rId22"/>
    <p:sldId id="272" r:id="rId23"/>
    <p:sldId id="273" r:id="rId24"/>
    <p:sldId id="27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1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086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29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57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947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11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92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7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72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27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55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1351-F76B-4D4C-BB15-7C68DADE2963}" type="datetimeFigureOut">
              <a:rPr lang="pl-PL" smtClean="0"/>
              <a:t>2023-02-17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15650-A561-41C9-A9D9-DDCFFFA6B1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3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2.svg"/><Relationship Id="rId7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2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12.svg"/><Relationship Id="rId7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slacja.rcl.gov.pl/projekt/12367602/katalog/12940169#12940169" TargetMode="External"/><Relationship Id="rId2" Type="http://schemas.openxmlformats.org/officeDocument/2006/relationships/hyperlink" Target="https://legislacja.rcl.gov.p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027F030-58A9-44B8-ABF5-0372D2954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328306-71F0-4C12-A2D9-7C857146B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1666" y="741294"/>
            <a:ext cx="5422335" cy="5422335"/>
          </a:xfrm>
          <a:custGeom>
            <a:avLst/>
            <a:gdLst>
              <a:gd name="connsiteX0" fmla="*/ 0 w 5422335"/>
              <a:gd name="connsiteY0" fmla="*/ 539819 h 5422335"/>
              <a:gd name="connsiteX1" fmla="*/ 539819 w 5422335"/>
              <a:gd name="connsiteY1" fmla="*/ 0 h 5422335"/>
              <a:gd name="connsiteX2" fmla="*/ 5422335 w 5422335"/>
              <a:gd name="connsiteY2" fmla="*/ 0 h 5422335"/>
              <a:gd name="connsiteX3" fmla="*/ 5422335 w 5422335"/>
              <a:gd name="connsiteY3" fmla="*/ 4816159 h 5422335"/>
              <a:gd name="connsiteX4" fmla="*/ 4816159 w 5422335"/>
              <a:gd name="connsiteY4" fmla="*/ 5422335 h 5422335"/>
              <a:gd name="connsiteX5" fmla="*/ 1331251 w 5422335"/>
              <a:gd name="connsiteY5" fmla="*/ 5422335 h 5422335"/>
              <a:gd name="connsiteX6" fmla="*/ 0 w 5422335"/>
              <a:gd name="connsiteY6" fmla="*/ 4091084 h 542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2335" h="5422335">
                <a:moveTo>
                  <a:pt x="0" y="539819"/>
                </a:moveTo>
                <a:lnTo>
                  <a:pt x="539819" y="0"/>
                </a:lnTo>
                <a:lnTo>
                  <a:pt x="5422335" y="0"/>
                </a:lnTo>
                <a:lnTo>
                  <a:pt x="5422335" y="4816159"/>
                </a:lnTo>
                <a:lnTo>
                  <a:pt x="4816159" y="5422335"/>
                </a:lnTo>
                <a:lnTo>
                  <a:pt x="1331251" y="5422335"/>
                </a:lnTo>
                <a:lnTo>
                  <a:pt x="0" y="4091084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4AB010C-C307-4A53-9D97-39C6AAB2E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917505" y="-622183"/>
            <a:ext cx="1508163" cy="1508163"/>
          </a:xfrm>
          <a:custGeom>
            <a:avLst/>
            <a:gdLst>
              <a:gd name="connsiteX0" fmla="*/ 0 w 1508163"/>
              <a:gd name="connsiteY0" fmla="*/ 1321630 h 1508163"/>
              <a:gd name="connsiteX1" fmla="*/ 1321630 w 1508163"/>
              <a:gd name="connsiteY1" fmla="*/ 0 h 1508163"/>
              <a:gd name="connsiteX2" fmla="*/ 1508163 w 1508163"/>
              <a:gd name="connsiteY2" fmla="*/ 0 h 1508163"/>
              <a:gd name="connsiteX3" fmla="*/ 1508163 w 1508163"/>
              <a:gd name="connsiteY3" fmla="*/ 1508163 h 1508163"/>
              <a:gd name="connsiteX4" fmla="*/ 0 w 1508163"/>
              <a:gd name="connsiteY4" fmla="*/ 1508163 h 15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163" h="1508163">
                <a:moveTo>
                  <a:pt x="0" y="1321630"/>
                </a:moveTo>
                <a:lnTo>
                  <a:pt x="1321630" y="0"/>
                </a:lnTo>
                <a:lnTo>
                  <a:pt x="1508163" y="0"/>
                </a:lnTo>
                <a:lnTo>
                  <a:pt x="1508163" y="1508163"/>
                </a:lnTo>
                <a:lnTo>
                  <a:pt x="0" y="150816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52C512-4076-456E-AD89-50B031645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53041" y="342543"/>
            <a:ext cx="678106" cy="67810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C24C9E-C2F4-4FA4-947B-6CBAC7C3A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550345" y="2526029"/>
            <a:ext cx="1827638" cy="182763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4B7750-FFCA-4912-AC2E-989EECC9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828903" y="2552919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2494659-52DF-4053-975B-36F06255E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63972" y="5565676"/>
            <a:ext cx="1425687" cy="1425687"/>
          </a:xfrm>
          <a:custGeom>
            <a:avLst/>
            <a:gdLst>
              <a:gd name="connsiteX0" fmla="*/ 0 w 1425687"/>
              <a:gd name="connsiteY0" fmla="*/ 0 h 1425687"/>
              <a:gd name="connsiteX1" fmla="*/ 1425687 w 1425687"/>
              <a:gd name="connsiteY1" fmla="*/ 0 h 1425687"/>
              <a:gd name="connsiteX2" fmla="*/ 1425687 w 1425687"/>
              <a:gd name="connsiteY2" fmla="*/ 819509 h 1425687"/>
              <a:gd name="connsiteX3" fmla="*/ 819509 w 1425687"/>
              <a:gd name="connsiteY3" fmla="*/ 1425687 h 1425687"/>
              <a:gd name="connsiteX4" fmla="*/ 0 w 1425687"/>
              <a:gd name="connsiteY4" fmla="*/ 1425687 h 142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687" h="1425687">
                <a:moveTo>
                  <a:pt x="0" y="0"/>
                </a:moveTo>
                <a:lnTo>
                  <a:pt x="1425687" y="0"/>
                </a:lnTo>
                <a:lnTo>
                  <a:pt x="1425687" y="819509"/>
                </a:lnTo>
                <a:lnTo>
                  <a:pt x="819509" y="1425687"/>
                </a:lnTo>
                <a:lnTo>
                  <a:pt x="0" y="1425687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E807326-229C-458C-BDA0-C72126216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CADE1D5-E79C-4CEF-BEFD-B66EFB39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8B0DB4-BC36-4697-87F6-E0AE03633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6412" y="962396"/>
            <a:ext cx="6466946" cy="2753361"/>
          </a:xfrm>
          <a:noFill/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080808"/>
                </a:solidFill>
              </a:rPr>
              <a:t>Zmiany w kodeksie pracy</a:t>
            </a:r>
            <a:br>
              <a:rPr lang="en-US" sz="3600" b="1" dirty="0">
                <a:solidFill>
                  <a:srgbClr val="080808"/>
                </a:solidFill>
              </a:rPr>
            </a:br>
            <a:r>
              <a:rPr lang="pl-PL" sz="3600" b="1" dirty="0">
                <a:solidFill>
                  <a:srgbClr val="080808"/>
                </a:solidFill>
              </a:rPr>
              <a:t>Kontrola trzeźwości</a:t>
            </a:r>
            <a:br>
              <a:rPr lang="pl-PL" sz="3600" dirty="0">
                <a:solidFill>
                  <a:srgbClr val="080808"/>
                </a:solidFill>
              </a:rPr>
            </a:br>
            <a:endParaRPr lang="pl-PL" sz="3600" b="1" dirty="0">
              <a:solidFill>
                <a:srgbClr val="080808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78AAD8-4A1C-4EA0-B30C-B54717E9C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1900" dirty="0">
                <a:solidFill>
                  <a:srgbClr val="080808"/>
                </a:solidFill>
              </a:rPr>
              <a:t>Emilia Szalewicz </a:t>
            </a:r>
            <a:r>
              <a:rPr lang="pl-PL" sz="1900" dirty="0">
                <a:solidFill>
                  <a:srgbClr val="080808"/>
                </a:solidFill>
              </a:rPr>
              <a:t>02.02.2023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54FC8EB5-1620-43B8-B816-8A91B6EA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43866" y="5708769"/>
            <a:ext cx="2313591" cy="1156796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3D544515-9F93-4809-A102-B49C85F46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797" y="6332156"/>
            <a:ext cx="1066816" cy="53340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9FF30D-61D5-4381-9941-1F05B4EC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Dokumentowanie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435365-D34D-4CC0-89C3-B7AF99952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60" y="18149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Pracodawca przetwarza informacje o: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pl-PL" dirty="0"/>
              <a:t>dacie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pl-PL" dirty="0"/>
              <a:t>godzinie i minucie badania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pl-PL" dirty="0"/>
              <a:t> wyniku </a:t>
            </a:r>
            <a:r>
              <a:rPr lang="en-US" dirty="0"/>
              <a:t> </a:t>
            </a:r>
            <a:r>
              <a:rPr lang="en-US" dirty="0" err="1"/>
              <a:t>badania</a:t>
            </a:r>
            <a:r>
              <a:rPr lang="en-US" dirty="0"/>
              <a:t> </a:t>
            </a:r>
            <a:r>
              <a:rPr lang="pl-PL" dirty="0"/>
              <a:t>wskazującym na stan po użyciu alkoholu albo stan nietrzeźwości </a:t>
            </a:r>
          </a:p>
          <a:p>
            <a:pPr marL="0" indent="0">
              <a:buNone/>
            </a:pPr>
            <a:r>
              <a:rPr lang="pl-PL" b="1" dirty="0"/>
              <a:t>wyłącznie w przypadku, gdy jest to niezbędne do zapewnienia ochrony dóbr, </a:t>
            </a:r>
            <a:endParaRPr lang="en-US" b="1" dirty="0"/>
          </a:p>
          <a:p>
            <a:pPr marL="0" indent="0">
              <a:buNone/>
            </a:pPr>
            <a:r>
              <a:rPr lang="pl-PL" dirty="0"/>
              <a:t>i </a:t>
            </a:r>
            <a:r>
              <a:rPr lang="pl-PL" b="1" dirty="0"/>
              <a:t>przechowuje </a:t>
            </a:r>
            <a:r>
              <a:rPr lang="pl-PL" dirty="0"/>
              <a:t>te informacje w aktach osobowych pracownika </a:t>
            </a:r>
            <a:r>
              <a:rPr lang="pl-PL" b="1" dirty="0"/>
              <a:t>przez okres nieprzekraczający roku od dnia ich zebrania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9789C80-9053-4C5E-B0A3-FF2487C2E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2935" y="5237336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59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DFE9A6-8B19-418A-8720-09BBA378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Miejsce</a:t>
            </a:r>
            <a:r>
              <a:rPr lang="en-US" dirty="0"/>
              <a:t> i </a:t>
            </a:r>
            <a:r>
              <a:rPr lang="en-US" dirty="0" err="1"/>
              <a:t>termin</a:t>
            </a:r>
            <a:r>
              <a:rPr lang="en-US" dirty="0"/>
              <a:t> </a:t>
            </a:r>
            <a:r>
              <a:rPr lang="en-US" dirty="0" err="1"/>
              <a:t>przechowywania</a:t>
            </a:r>
            <a:r>
              <a:rPr lang="en-US" dirty="0"/>
              <a:t> </a:t>
            </a:r>
            <a:r>
              <a:rPr lang="en-US" dirty="0" err="1"/>
              <a:t>informacji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65B159-D194-4DE7-A967-3B765C315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W przypadku, w którym informacje, mogą stanowić lub stanowią dowód w postępowaniu prowadzonym na podstawie prawa, a pracodawca jest stroną tego postępowania lub powziął wiadomość o wytoczeniu powództwa lub wszczęciu postępowania, okres, </a:t>
            </a:r>
            <a:r>
              <a:rPr lang="en-US" dirty="0" err="1"/>
              <a:t>przechowywania</a:t>
            </a:r>
            <a:r>
              <a:rPr lang="en-US" dirty="0"/>
              <a:t> </a:t>
            </a:r>
            <a:r>
              <a:rPr lang="pl-PL" dirty="0"/>
              <a:t> ulega przedłużeniu do czasu prawomocnego zakończenia postępowania.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1BDA9786-A7C8-47F9-87E3-C154E6753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8547" y="5102225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0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F128B0-F590-4A6D-9625-A76F28DBF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2987F8-29BE-449B-9BE4-BB3004204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przypadku zastosowania kary upomnienia, kary nagany lub kary pieniężnej pracodawca przechowuje informacje, </a:t>
            </a:r>
            <a:r>
              <a:rPr lang="en-US" dirty="0"/>
              <a:t>w </a:t>
            </a:r>
            <a:r>
              <a:rPr lang="pl-PL" dirty="0"/>
              <a:t>aktach osobowych pracownika do czasu uznania kary za niebyłą zgodnie z art. 113</a:t>
            </a:r>
            <a:r>
              <a:rPr lang="en-US" dirty="0"/>
              <a:t> KP</a:t>
            </a: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BD6CDB-AFF7-477A-8B10-12CFFDAA1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0489" y="5290444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300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61F2AF2-26AB-4E35-B143-853E3CA5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4970877" cy="1135737"/>
          </a:xfrm>
        </p:spPr>
        <p:txBody>
          <a:bodyPr>
            <a:normAutofit/>
          </a:bodyPr>
          <a:lstStyle/>
          <a:p>
            <a:endParaRPr lang="pl-PL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CDA4E8-65E0-436D-B8C2-5E466E381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970877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/>
              <a:t>Na żądanie pracodawcy lub pracownika niedopuszczonego do pracy </a:t>
            </a:r>
            <a:r>
              <a:rPr lang="pl-PL" sz="2000" dirty="0"/>
              <a:t>badanie stanu trzeźwości pracownika przeprowadza </a:t>
            </a:r>
            <a:r>
              <a:rPr lang="pl-PL" sz="2000" b="1" dirty="0"/>
              <a:t>uprawniony organ powołany do ochrony porządku publicznego </a:t>
            </a:r>
            <a:r>
              <a:rPr lang="pl-PL" sz="2000" dirty="0"/>
              <a:t>- przeprowadza badanie stanu trzeźwości pracownika przy użyciu metod </a:t>
            </a:r>
            <a:r>
              <a:rPr lang="pl-PL" sz="2000" b="1" dirty="0"/>
              <a:t>niewymagających badania laboratoryjnego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fika 13" descr="Mężczyzna kontur">
            <a:extLst>
              <a:ext uri="{FF2B5EF4-FFF2-40B4-BE49-F238E27FC236}">
                <a16:creationId xmlns:a16="http://schemas.microsoft.com/office/drawing/2014/main" id="{191E306D-7D95-4C8B-BD2D-F3BAE2E07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30463" y="1382232"/>
            <a:ext cx="4393982" cy="4393982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ymek mowy: owalny 6">
            <a:extLst>
              <a:ext uri="{FF2B5EF4-FFF2-40B4-BE49-F238E27FC236}">
                <a16:creationId xmlns:a16="http://schemas.microsoft.com/office/drawing/2014/main" id="{17B8386C-F5E8-40AB-8417-EF5F7F3E5263}"/>
              </a:ext>
            </a:extLst>
          </p:cNvPr>
          <p:cNvSpPr/>
          <p:nvPr/>
        </p:nvSpPr>
        <p:spPr>
          <a:xfrm>
            <a:off x="8795801" y="32785"/>
            <a:ext cx="2622698" cy="1892595"/>
          </a:xfrm>
          <a:prstGeom prst="wedgeEllipseCallout">
            <a:avLst>
              <a:gd name="adj1" fmla="val -37600"/>
              <a:gd name="adj2" fmla="val 810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 poszanowaniem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godności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intymności pracownika. 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B45BE468-E76C-4A50-A93B-CEFA005C7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613" y="5281567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89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2023CC-6856-4A83-A913-5328DBA0C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dirty="0"/>
              <a:t> Pracodawca nie dopuszcza pracownika do pracy</a:t>
            </a:r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az 4" descr="Obraz zawierający tekst, stop, znak, zewnętrzne&#10;&#10;Opis wygenerowany automatycznie">
            <a:extLst>
              <a:ext uri="{FF2B5EF4-FFF2-40B4-BE49-F238E27FC236}">
                <a16:creationId xmlns:a16="http://schemas.microsoft.com/office/drawing/2014/main" id="{BF0CA555-E6F2-4001-80BA-C4E687E8F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343" y="1779204"/>
            <a:ext cx="4822553" cy="4361892"/>
          </a:xfrm>
          <a:prstGeom prst="rect">
            <a:avLst/>
          </a:prstGeom>
        </p:spPr>
      </p:pic>
      <p:grpSp>
        <p:nvGrpSpPr>
          <p:cNvPr id="23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4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52616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612B131-8CF5-49EA-A14E-B34F92F6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pl-PL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06A18A-8703-4860-AA75-0A33B0DFA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0458" y="2357271"/>
            <a:ext cx="3972128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 jeżeli kontrola, </a:t>
            </a:r>
            <a:r>
              <a:rPr lang="pl-PL" sz="2000" b="1" dirty="0"/>
              <a:t>wykaże obecność </a:t>
            </a:r>
            <a:r>
              <a:rPr lang="pl-PL" sz="2000" dirty="0"/>
              <a:t>w organizmie pracownika środka działającego podobnie do alkoholu </a:t>
            </a:r>
          </a:p>
          <a:p>
            <a:pPr marL="0" indent="0">
              <a:buNone/>
            </a:pPr>
            <a:r>
              <a:rPr lang="pl-PL" sz="2000" dirty="0"/>
              <a:t>albo zachodzi </a:t>
            </a:r>
            <a:r>
              <a:rPr lang="pl-PL" sz="2000" b="1" dirty="0"/>
              <a:t>uzasadnione podejrzenie,</a:t>
            </a:r>
            <a:r>
              <a:rPr lang="pl-PL" sz="2000" dirty="0"/>
              <a:t> że pracownik </a:t>
            </a:r>
            <a:r>
              <a:rPr lang="pl-PL" sz="2000" b="1" dirty="0"/>
              <a:t>stawił się do pracy </a:t>
            </a:r>
            <a:r>
              <a:rPr lang="pl-PL" sz="2000" dirty="0"/>
              <a:t>w stanie po użyciu takiego środka lub </a:t>
            </a:r>
            <a:r>
              <a:rPr lang="pl-PL" sz="2000" b="1" dirty="0"/>
              <a:t>zażywał taki środek w czasie pracy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Symbol zastępczy zawartości 2">
            <a:extLst>
              <a:ext uri="{FF2B5EF4-FFF2-40B4-BE49-F238E27FC236}">
                <a16:creationId xmlns:a16="http://schemas.microsoft.com/office/drawing/2014/main" id="{F02D43D9-E794-48EE-98DA-EB20EA3C8C5A}"/>
              </a:ext>
            </a:extLst>
          </p:cNvPr>
          <p:cNvSpPr txBox="1">
            <a:spLocks/>
          </p:cNvSpPr>
          <p:nvPr/>
        </p:nvSpPr>
        <p:spPr>
          <a:xfrm>
            <a:off x="670705" y="2357271"/>
            <a:ext cx="3723554" cy="439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sz="1900" dirty="0"/>
              <a:t> </a:t>
            </a:r>
            <a:r>
              <a:rPr lang="pl-PL" sz="2000" dirty="0"/>
              <a:t>jeżeli kontrola trzeźwości </a:t>
            </a:r>
            <a:r>
              <a:rPr lang="pl-PL" sz="2000" b="1" dirty="0"/>
              <a:t>wykaże obecność</a:t>
            </a:r>
            <a:r>
              <a:rPr lang="pl-PL" sz="2000" dirty="0"/>
              <a:t> alkoholu w organizmie pracownika wskazującą na stan po użyciu alkoholu albo stan nietrzeźwości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sz="2000" dirty="0"/>
              <a:t>albo zachodzi </a:t>
            </a:r>
            <a:r>
              <a:rPr lang="pl-PL" sz="2000" b="1" dirty="0"/>
              <a:t>uzasadnione podejrzenie, </a:t>
            </a:r>
            <a:r>
              <a:rPr lang="pl-PL" sz="2000" dirty="0"/>
              <a:t>że pracownik </a:t>
            </a:r>
            <a:r>
              <a:rPr lang="pl-PL" sz="2000" b="1" dirty="0"/>
              <a:t>stawił się do pracy</a:t>
            </a:r>
            <a:r>
              <a:rPr lang="pl-PL" sz="2000" dirty="0"/>
              <a:t> w stanie po użyciu alkoholu albo w stanie nietrzeźwości lub </a:t>
            </a:r>
            <a:r>
              <a:rPr lang="pl-PL" sz="1900" b="1" dirty="0"/>
              <a:t>spożywał</a:t>
            </a:r>
            <a:r>
              <a:rPr lang="pl-PL" sz="1900" dirty="0"/>
              <a:t> alkohol </a:t>
            </a:r>
            <a:r>
              <a:rPr lang="pl-PL" sz="1900" b="1" dirty="0"/>
              <a:t>w czasie pracy</a:t>
            </a:r>
          </a:p>
        </p:txBody>
      </p:sp>
      <p:pic>
        <p:nvPicPr>
          <p:cNvPr id="18" name="Grafika 17" descr="Butelka kontur">
            <a:extLst>
              <a:ext uri="{FF2B5EF4-FFF2-40B4-BE49-F238E27FC236}">
                <a16:creationId xmlns:a16="http://schemas.microsoft.com/office/drawing/2014/main" id="{91B729EE-398C-4AEF-B77A-9B6CF06FE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50550" y="1441269"/>
            <a:ext cx="914400" cy="914400"/>
          </a:xfrm>
          <a:prstGeom prst="rect">
            <a:avLst/>
          </a:prstGeom>
        </p:spPr>
      </p:pic>
      <p:pic>
        <p:nvPicPr>
          <p:cNvPr id="19" name="Grafika 18" descr="Medycyna kontur">
            <a:extLst>
              <a:ext uri="{FF2B5EF4-FFF2-40B4-BE49-F238E27FC236}">
                <a16:creationId xmlns:a16="http://schemas.microsoft.com/office/drawing/2014/main" id="{8D702382-B4E3-4C72-B19D-A3153E8500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19322" y="14412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54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AD2BEE-610C-8F9A-A648-9A7AF797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897413-6EA6-1DA8-F31A-4B2B0D7A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Informację dotyczącą podstawy niedopuszczenia pracownika do pracy przekazuje się pracownikowi do wiadomości. 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F4BC48E-C45C-4610-B3FC-14389C7AD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5613" y="5308200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4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1E593C6-F8D1-4C8B-877D-5E89B650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711" y="459684"/>
            <a:ext cx="7958995" cy="1135737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Organ, uprawniony, powołany do utrzymania porządku publicznego , zleca przeprowadzenie badania krwi</a:t>
            </a:r>
            <a:r>
              <a:rPr lang="en-US" sz="3600" dirty="0"/>
              <a:t>         </a:t>
            </a:r>
            <a:r>
              <a:rPr lang="en-US" sz="3600" dirty="0" err="1"/>
              <a:t>lub</a:t>
            </a:r>
            <a:r>
              <a:rPr lang="en-US" sz="3600" dirty="0"/>
              <a:t> </a:t>
            </a:r>
            <a:r>
              <a:rPr lang="en-US" sz="3600" dirty="0" err="1"/>
              <a:t>moczu</a:t>
            </a:r>
            <a:r>
              <a:rPr lang="en-US" sz="3600" dirty="0"/>
              <a:t>    </a:t>
            </a:r>
            <a:r>
              <a:rPr lang="pl-PL" sz="3600" dirty="0"/>
              <a:t>, jeżeli: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B882D5-0986-4EB8-9204-E7AC94DAF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244" y="1673505"/>
            <a:ext cx="7121573" cy="4393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1) </a:t>
            </a:r>
            <a:r>
              <a:rPr lang="pl-PL" sz="2000" i="1" dirty="0"/>
              <a:t>nie ma możliwości przeprowadzenia badania metodą niewymagającą badania laboratoryjnego </a:t>
            </a:r>
            <a:endParaRPr lang="en-US" sz="2000" i="1" dirty="0"/>
          </a:p>
          <a:p>
            <a:pPr marL="0" indent="0">
              <a:buNone/>
            </a:pPr>
            <a:r>
              <a:rPr lang="pl-PL" sz="2000" dirty="0"/>
              <a:t>2) </a:t>
            </a:r>
            <a:r>
              <a:rPr lang="pl-PL" sz="2000" i="1" dirty="0"/>
              <a:t>pracownik niedopuszczony do pracy odmawia poddania się badaniu metodą</a:t>
            </a:r>
            <a:r>
              <a:rPr lang="en-US" sz="2000" i="1" dirty="0"/>
              <a:t> </a:t>
            </a:r>
            <a:r>
              <a:rPr lang="en-US" sz="2000" i="1" dirty="0" err="1"/>
              <a:t>niewymagającą</a:t>
            </a:r>
            <a:r>
              <a:rPr lang="en-US" sz="2000" i="1" dirty="0"/>
              <a:t> </a:t>
            </a:r>
            <a:r>
              <a:rPr lang="en-US" sz="2000" i="1" dirty="0" err="1"/>
              <a:t>badania</a:t>
            </a:r>
            <a:r>
              <a:rPr lang="en-US" sz="2000" i="1" dirty="0"/>
              <a:t> </a:t>
            </a:r>
            <a:r>
              <a:rPr lang="en-US" sz="2000" i="1" dirty="0" err="1"/>
              <a:t>laboratoryjnego</a:t>
            </a:r>
            <a:endParaRPr lang="en-US" sz="2000" i="1" dirty="0"/>
          </a:p>
          <a:p>
            <a:pPr marL="0" indent="0">
              <a:buNone/>
            </a:pPr>
            <a:r>
              <a:rPr lang="pl-PL" sz="2000" i="1" dirty="0"/>
              <a:t>3) pracownik niedopuszczony do pracy żąda przeprowadzenia badania krwi</a:t>
            </a:r>
            <a:r>
              <a:rPr lang="en-US" sz="2000" i="1" dirty="0"/>
              <a:t>              /  </a:t>
            </a:r>
            <a:r>
              <a:rPr lang="en-US" sz="2000" i="1" dirty="0" err="1"/>
              <a:t>moczu</a:t>
            </a:r>
            <a:r>
              <a:rPr lang="en-US" sz="2000" i="1" dirty="0"/>
              <a:t>       </a:t>
            </a:r>
          </a:p>
          <a:p>
            <a:pPr marL="0" indent="0">
              <a:buNone/>
            </a:pPr>
            <a:r>
              <a:rPr lang="pl-PL" sz="2000" i="1" dirty="0"/>
              <a:t>pomimo przeprowadzenia badania metodą niewymagającą badania laboratoryjnego </a:t>
            </a:r>
          </a:p>
          <a:p>
            <a:pPr marL="0" indent="0">
              <a:buNone/>
            </a:pPr>
            <a:r>
              <a:rPr lang="pl-PL" sz="2000" i="1" dirty="0"/>
              <a:t>4) stan pracownika niedopuszczonego do pracy uniemożliwia przeprowadzenie</a:t>
            </a:r>
            <a:r>
              <a:rPr lang="en-US" sz="2000" i="1" dirty="0"/>
              <a:t> </a:t>
            </a:r>
            <a:r>
              <a:rPr lang="pl-PL" sz="2000" i="1" dirty="0"/>
              <a:t>badania metodą nielaboratoryjną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5) nie ma możliwości wskazania stężenia alkoholu z powodu przekroczenia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zakresu pomiarowego urządzenia wykorzystywanego do pomiaru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fika 10" descr="Igła kontur">
            <a:extLst>
              <a:ext uri="{FF2B5EF4-FFF2-40B4-BE49-F238E27FC236}">
                <a16:creationId xmlns:a16="http://schemas.microsoft.com/office/drawing/2014/main" id="{4BB949C6-44A0-4041-8C19-2977A6AA0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003156">
            <a:off x="8308820" y="3749231"/>
            <a:ext cx="2243192" cy="2243192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15CBE6EC-46EF-45D9-8E16-DCDC5917C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4720" y="0"/>
            <a:ext cx="1097280" cy="1097280"/>
            <a:chOff x="11094720" y="0"/>
            <a:chExt cx="1097280" cy="1097280"/>
          </a:xfrm>
        </p:grpSpPr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DEEDCD65-9740-4F34-BDF1-9C068E053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B3DA7FD-5CC0-46D1-9DFB-5BAF6BE249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Dymek mowy: owalny 27">
            <a:extLst>
              <a:ext uri="{FF2B5EF4-FFF2-40B4-BE49-F238E27FC236}">
                <a16:creationId xmlns:a16="http://schemas.microsoft.com/office/drawing/2014/main" id="{B0A27E70-E3A0-4118-9197-8410ABF44CE4}"/>
              </a:ext>
            </a:extLst>
          </p:cNvPr>
          <p:cNvSpPr/>
          <p:nvPr/>
        </p:nvSpPr>
        <p:spPr>
          <a:xfrm rot="21247388">
            <a:off x="9626407" y="1156848"/>
            <a:ext cx="2622698" cy="1892595"/>
          </a:xfrm>
          <a:prstGeom prst="wedgeEllipseCallout">
            <a:avLst>
              <a:gd name="adj1" fmla="val -37600"/>
              <a:gd name="adj2" fmla="val 810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 poszanowaniem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godności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intymności pracownika. </a:t>
            </a:r>
          </a:p>
        </p:txBody>
      </p:sp>
      <p:pic>
        <p:nvPicPr>
          <p:cNvPr id="13" name="Grafika 12" descr="Medycyna kontur">
            <a:extLst>
              <a:ext uri="{FF2B5EF4-FFF2-40B4-BE49-F238E27FC236}">
                <a16:creationId xmlns:a16="http://schemas.microsoft.com/office/drawing/2014/main" id="{957DD496-B3DC-463C-A3DF-A03AAB56C7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59345" y="3413381"/>
            <a:ext cx="316842" cy="316842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94978356-A329-48D6-ABA0-374EDCE0F4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7181" y="5434565"/>
            <a:ext cx="1581150" cy="1390650"/>
          </a:xfrm>
          <a:prstGeom prst="rect">
            <a:avLst/>
          </a:prstGeom>
        </p:spPr>
      </p:pic>
      <p:pic>
        <p:nvPicPr>
          <p:cNvPr id="15" name="Grafika 14" descr="Butelka kontur">
            <a:extLst>
              <a:ext uri="{FF2B5EF4-FFF2-40B4-BE49-F238E27FC236}">
                <a16:creationId xmlns:a16="http://schemas.microsoft.com/office/drawing/2014/main" id="{79991392-4293-47B0-828B-D76FBAD5D8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1268" y="5690168"/>
            <a:ext cx="551969" cy="551969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5B8DE63D-C052-4FB0-90C0-831018CA7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5754" y="3313212"/>
            <a:ext cx="507483" cy="44634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7155F40-C47A-4F68-97EB-F1B84C0BBF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7252" y="1013236"/>
            <a:ext cx="507483" cy="446340"/>
          </a:xfrm>
          <a:prstGeom prst="rect">
            <a:avLst/>
          </a:prstGeom>
        </p:spPr>
      </p:pic>
      <p:pic>
        <p:nvPicPr>
          <p:cNvPr id="19" name="Grafika 18" descr="Medycyna kontur">
            <a:extLst>
              <a:ext uri="{FF2B5EF4-FFF2-40B4-BE49-F238E27FC236}">
                <a16:creationId xmlns:a16="http://schemas.microsoft.com/office/drawing/2014/main" id="{6D8D856C-262E-4AA6-AA10-B2E1296B7D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56051" y="1077985"/>
            <a:ext cx="316842" cy="31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35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AD4E0B-6880-4E24-BCD5-BBAD3B363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DA92C51-FBD7-4343-A1B0-CA3FFDECB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Zabiegu pobrania krwi dokonuje osoba posiadająca odpowiednie kwalifikacje zawodowe.</a:t>
            </a:r>
          </a:p>
          <a:p>
            <a:endParaRPr lang="pl-PL" dirty="0"/>
          </a:p>
        </p:txBody>
      </p:sp>
      <p:pic>
        <p:nvPicPr>
          <p:cNvPr id="9" name="Grafika 8" descr="Igła kontur">
            <a:extLst>
              <a:ext uri="{FF2B5EF4-FFF2-40B4-BE49-F238E27FC236}">
                <a16:creationId xmlns:a16="http://schemas.microsoft.com/office/drawing/2014/main" id="{27F07226-6640-4D26-BCF0-C537A8116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3524412" y="2852209"/>
            <a:ext cx="2848779" cy="284877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A88B4EC2-D8A1-475F-9058-5ECD04C0DE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5613" y="5281567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80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24D7B7-58B5-4504-8DD7-8FF57F25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Badanie moczu zlecone przez organ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DA21B0-8C47-4EEA-BAFB-7C8C2CE56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Czynności związane z pobraniem moczu do badania, odbywają się w obecności osoby posiadającej odpowiednie </a:t>
            </a:r>
            <a:r>
              <a:rPr lang="pl-PL" b="1" dirty="0"/>
              <a:t>kwalifikacje zawodowe </a:t>
            </a:r>
            <a:r>
              <a:rPr lang="pl-PL" dirty="0"/>
              <a:t>do przeprowadzania badania moczu, </a:t>
            </a:r>
            <a:r>
              <a:rPr lang="pl-PL" b="1" dirty="0"/>
              <a:t>tej samej płci </a:t>
            </a:r>
            <a:r>
              <a:rPr lang="pl-PL" dirty="0"/>
              <a:t>co pracownik, od którego pobiera się mocz.</a:t>
            </a:r>
          </a:p>
        </p:txBody>
      </p:sp>
      <p:pic>
        <p:nvPicPr>
          <p:cNvPr id="4" name="Symbol zastępczy zawartości 3" descr="Mężczyzna kontur">
            <a:extLst>
              <a:ext uri="{FF2B5EF4-FFF2-40B4-BE49-F238E27FC236}">
                <a16:creationId xmlns:a16="http://schemas.microsoft.com/office/drawing/2014/main" id="{397F2300-E620-BDEF-77ED-08D0456B32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79980" y="365125"/>
            <a:ext cx="1403587" cy="1403587"/>
          </a:xfrm>
          <a:prstGeom prst="rect">
            <a:avLst/>
          </a:prstGeom>
        </p:spPr>
      </p:pic>
      <p:pic>
        <p:nvPicPr>
          <p:cNvPr id="5" name="Grafika 4" descr="Igła kontur">
            <a:extLst>
              <a:ext uri="{FF2B5EF4-FFF2-40B4-BE49-F238E27FC236}">
                <a16:creationId xmlns:a16="http://schemas.microsoft.com/office/drawing/2014/main" id="{7DE5024C-6408-5D7B-8DC4-EE1AE6B907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4595913" y="3429000"/>
            <a:ext cx="2197904" cy="2197904"/>
          </a:xfrm>
          <a:prstGeom prst="rect">
            <a:avLst/>
          </a:prstGeom>
        </p:spPr>
      </p:pic>
      <p:pic>
        <p:nvPicPr>
          <p:cNvPr id="9" name="Grafika 8" descr="Medycyna kontur">
            <a:extLst>
              <a:ext uri="{FF2B5EF4-FFF2-40B4-BE49-F238E27FC236}">
                <a16:creationId xmlns:a16="http://schemas.microsoft.com/office/drawing/2014/main" id="{7B5B1C7C-9943-4FCF-8BC6-15DAFAF4BC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598033" y="577667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4BBBAE-B555-4944-8452-8A53A1EDD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endParaRPr lang="pl-PL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D87089-7DB1-4706-BC3F-AABDEF114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000" b="1" dirty="0"/>
              <a:t> Jeżeli jest to niezbędne do zapewnienia ochrony życia i</a:t>
            </a:r>
          </a:p>
          <a:p>
            <a:pPr marL="0" indent="0" algn="ctr">
              <a:buNone/>
            </a:pPr>
            <a:r>
              <a:rPr lang="pl-PL" sz="2000" b="1" dirty="0"/>
              <a:t>zdrowia pracowników lub innych osób lub ochrony mienia, pracodawca może</a:t>
            </a:r>
          </a:p>
          <a:p>
            <a:pPr marL="0" indent="0" algn="ctr">
              <a:buNone/>
            </a:pPr>
            <a:r>
              <a:rPr lang="en-US" sz="2000" b="1" dirty="0"/>
              <a:t>w</a:t>
            </a:r>
            <a:r>
              <a:rPr lang="pl-PL" sz="2000" b="1" dirty="0"/>
              <a:t>prowadzić</a:t>
            </a:r>
            <a:r>
              <a:rPr lang="en-US" sz="2000" b="1" dirty="0"/>
              <a:t>: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pl-PL" sz="2000" dirty="0"/>
              <a:t> kontrolę trzeźwości pracowników</a:t>
            </a:r>
            <a:r>
              <a:rPr lang="en-US" sz="2000" dirty="0"/>
              <a:t> /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pl-PL" sz="2000" dirty="0"/>
              <a:t>kontrolę pracowników na obecność w ich organizmach środków działających podobnie do alkoholu</a:t>
            </a:r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endParaRPr lang="pl-PL" sz="1600" dirty="0"/>
          </a:p>
          <a:p>
            <a:pPr marL="0" indent="0" algn="ctr">
              <a:buNone/>
            </a:pPr>
            <a:endParaRPr lang="pl-PL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fika 5" descr="Medycyna kontur">
            <a:extLst>
              <a:ext uri="{FF2B5EF4-FFF2-40B4-BE49-F238E27FC236}">
                <a16:creationId xmlns:a16="http://schemas.microsoft.com/office/drawing/2014/main" id="{8169A631-F172-277F-80ED-F8932B11F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98818" y="3778441"/>
            <a:ext cx="914400" cy="914400"/>
          </a:xfrm>
          <a:prstGeom prst="rect">
            <a:avLst/>
          </a:prstGeom>
        </p:spPr>
      </p:pic>
      <p:pic>
        <p:nvPicPr>
          <p:cNvPr id="9" name="Grafika 8" descr="Butelka kontur">
            <a:extLst>
              <a:ext uri="{FF2B5EF4-FFF2-40B4-BE49-F238E27FC236}">
                <a16:creationId xmlns:a16="http://schemas.microsoft.com/office/drawing/2014/main" id="{9258E587-28D6-1F46-78D6-289092B05E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80148" y="2971800"/>
            <a:ext cx="914400" cy="914400"/>
          </a:xfrm>
          <a:prstGeom prst="rect">
            <a:avLst/>
          </a:prstGeom>
        </p:spPr>
      </p:pic>
      <p:sp>
        <p:nvSpPr>
          <p:cNvPr id="17" name="Dymek mowy: owalny 16">
            <a:extLst>
              <a:ext uri="{FF2B5EF4-FFF2-40B4-BE49-F238E27FC236}">
                <a16:creationId xmlns:a16="http://schemas.microsoft.com/office/drawing/2014/main" id="{27A0D078-40B4-461E-8AE1-2BA2E8752656}"/>
              </a:ext>
            </a:extLst>
          </p:cNvPr>
          <p:cNvSpPr/>
          <p:nvPr/>
        </p:nvSpPr>
        <p:spPr>
          <a:xfrm>
            <a:off x="9140805" y="4813260"/>
            <a:ext cx="2622698" cy="1892595"/>
          </a:xfrm>
          <a:prstGeom prst="wedgeEllipseCallout">
            <a:avLst>
              <a:gd name="adj1" fmla="val -37600"/>
              <a:gd name="adj2" fmla="val 810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tx1"/>
                </a:solidFill>
              </a:rPr>
              <a:t>Z poszanowaniem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godności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i intymności pracownika. </a:t>
            </a:r>
          </a:p>
        </p:txBody>
      </p:sp>
    </p:spTree>
    <p:extLst>
      <p:ext uri="{BB962C8B-B14F-4D97-AF65-F5344CB8AC3E}">
        <p14:creationId xmlns:p14="http://schemas.microsoft.com/office/powerpoint/2010/main" val="646311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979F5DA-F0ED-4587-8485-8433E89B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dirty="0" err="1"/>
              <a:t>Wynagrodzenie</a:t>
            </a:r>
            <a:r>
              <a:rPr lang="en-US" sz="3600" dirty="0"/>
              <a:t> 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C01E77-F00C-40A7-B0FD-D5E8D683A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59435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przypadku gdy </a:t>
            </a:r>
            <a:r>
              <a:rPr lang="pl-PL" sz="2400" b="1" dirty="0"/>
              <a:t>wynik badania nie wskazuje</a:t>
            </a:r>
            <a:r>
              <a:rPr lang="pl-PL" sz="2400" dirty="0"/>
              <a:t> na stan po użyciu alkoholu albo stan nietrzeźwości pracownika, </a:t>
            </a:r>
            <a:endParaRPr lang="en-US" sz="2400" dirty="0"/>
          </a:p>
          <a:p>
            <a:pPr marL="0" indent="0">
              <a:buNone/>
            </a:pPr>
            <a:r>
              <a:rPr lang="pl-PL" sz="2400" dirty="0"/>
              <a:t>okres niedopuszczenia pracownika do pracy jest okresem </a:t>
            </a:r>
            <a:r>
              <a:rPr lang="pl-PL" sz="2400" b="1" dirty="0"/>
              <a:t>usprawiedliwionej nieobecności w pracy</a:t>
            </a:r>
            <a:r>
              <a:rPr lang="pl-PL" sz="2400" dirty="0"/>
              <a:t>, </a:t>
            </a:r>
            <a:endParaRPr lang="en-US" sz="2400" dirty="0"/>
          </a:p>
          <a:p>
            <a:pPr marL="0" indent="0">
              <a:buNone/>
            </a:pPr>
            <a:r>
              <a:rPr lang="pl-PL" sz="2400" b="1" dirty="0"/>
              <a:t>za który pracownik zachowuje prawo do wynagrodzenia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Grafika 4" descr="Pieniądze kontur">
            <a:extLst>
              <a:ext uri="{FF2B5EF4-FFF2-40B4-BE49-F238E27FC236}">
                <a16:creationId xmlns:a16="http://schemas.microsoft.com/office/drawing/2014/main" id="{F07A20D0-202F-4169-82C9-6324F72E0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9048" y="1782981"/>
            <a:ext cx="3383823" cy="338382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" name="Obraz 14">
            <a:extLst>
              <a:ext uri="{FF2B5EF4-FFF2-40B4-BE49-F238E27FC236}">
                <a16:creationId xmlns:a16="http://schemas.microsoft.com/office/drawing/2014/main" id="{77D33032-1A14-4DBF-9A62-80CFC5D8FD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2585" y="5481440"/>
            <a:ext cx="1384177" cy="121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7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976197-E492-42B9-A623-EE211095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Dokumentacja badania przez organy</a:t>
            </a:r>
          </a:p>
        </p:txBody>
      </p:sp>
      <p:pic>
        <p:nvPicPr>
          <p:cNvPr id="4" name="Symbol zastępczy zawartości 3" descr="Mężczyzna kontur">
            <a:extLst>
              <a:ext uri="{FF2B5EF4-FFF2-40B4-BE49-F238E27FC236}">
                <a16:creationId xmlns:a16="http://schemas.microsoft.com/office/drawing/2014/main" id="{BE1B986E-2B5D-40B8-8ECE-D3D177415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006" y="527998"/>
            <a:ext cx="1403587" cy="1403587"/>
          </a:xfrm>
          <a:prstGeom prst="rect">
            <a:avLst/>
          </a:prstGeom>
        </p:spPr>
      </p:pic>
      <p:pic>
        <p:nvPicPr>
          <p:cNvPr id="5" name="Grafika 4" descr="Igła kontur">
            <a:extLst>
              <a:ext uri="{FF2B5EF4-FFF2-40B4-BE49-F238E27FC236}">
                <a16:creationId xmlns:a16="http://schemas.microsoft.com/office/drawing/2014/main" id="{12F0814C-AB51-44E8-B8C3-0B8000FA0F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8702165" y="250636"/>
            <a:ext cx="1958310" cy="1958310"/>
          </a:xfrm>
          <a:prstGeom prst="rect">
            <a:avLst/>
          </a:prstGeom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C9D6173A-35BA-445D-8437-2F2C87BB62FC}"/>
              </a:ext>
            </a:extLst>
          </p:cNvPr>
          <p:cNvSpPr txBox="1"/>
          <p:nvPr/>
        </p:nvSpPr>
        <p:spPr>
          <a:xfrm>
            <a:off x="528221" y="1931584"/>
            <a:ext cx="105156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l-PL" sz="2000" dirty="0"/>
              <a:t>daty, godziny i minuty oraz miejsca przeprowadzenia badania; </a:t>
            </a:r>
            <a:endParaRPr lang="en-US" sz="2000" dirty="0"/>
          </a:p>
          <a:p>
            <a:endParaRPr lang="pl-PL" sz="2000" dirty="0"/>
          </a:p>
          <a:p>
            <a:pPr marL="342900" indent="-342900">
              <a:buAutoNum type="arabicParenR"/>
            </a:pPr>
            <a:r>
              <a:rPr lang="pl-PL" sz="2000" dirty="0"/>
              <a:t> wyniku badania; </a:t>
            </a:r>
            <a:endParaRPr lang="en-US" sz="2000" dirty="0"/>
          </a:p>
          <a:p>
            <a:endParaRPr lang="pl-PL" sz="2000" dirty="0"/>
          </a:p>
          <a:p>
            <a:pPr marL="342900" indent="-342900">
              <a:buAutoNum type="arabicParenR"/>
            </a:pPr>
            <a:r>
              <a:rPr lang="pl-PL" sz="2000" dirty="0"/>
              <a:t> danych osobowych pracownika:</a:t>
            </a:r>
          </a:p>
          <a:p>
            <a:r>
              <a:rPr lang="pl-PL" sz="2000" dirty="0"/>
              <a:t> a) imienia i nazwiska,</a:t>
            </a:r>
          </a:p>
          <a:p>
            <a:r>
              <a:rPr lang="pl-PL" sz="2000" dirty="0"/>
              <a:t> b) numeru PESEL, a jeżeli nie posiada – serii i numeru dokumentu potwierdzającego tożsamość pracownika,</a:t>
            </a:r>
          </a:p>
          <a:p>
            <a:r>
              <a:rPr lang="pl-PL" sz="2000" dirty="0"/>
              <a:t> c) daty urodzenia, płci, wzrostu, masy ciała, informacji o chorobach, na jakie pracownik choruje, oraz podpisu pracownika – jeżeli dane te pozyskano w związku z przeprowadzanym badaniem; </a:t>
            </a:r>
            <a:endParaRPr lang="en-US" sz="2000" dirty="0"/>
          </a:p>
          <a:p>
            <a:endParaRPr lang="pl-PL" sz="2000" dirty="0"/>
          </a:p>
          <a:p>
            <a:r>
              <a:rPr lang="pl-PL" sz="2000" dirty="0"/>
              <a:t>4) imienia i nazwiska oraz podpisu osoby przeprowadzającej badanie; </a:t>
            </a:r>
          </a:p>
        </p:txBody>
      </p:sp>
    </p:spTree>
    <p:extLst>
      <p:ext uri="{BB962C8B-B14F-4D97-AF65-F5344CB8AC3E}">
        <p14:creationId xmlns:p14="http://schemas.microsoft.com/office/powerpoint/2010/main" val="1640258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4B2372-ACE9-4441-9ACE-F01D8E18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Dokumentacja badania przez organy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877861-9BFE-4158-8AB0-03494C3B2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/>
              <a:t>5) imienia, nazwiska, stanowiska i podpisu osoby przeprowadzającej pobranie próbek materiału biologicznego do badań; </a:t>
            </a:r>
            <a:endParaRPr lang="en-US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6) imienia i nazwiska oraz podpisu osoby, w obecności której przeprowadzono badanie; </a:t>
            </a:r>
            <a:endParaRPr lang="en-US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7) informacji o objawach lub okolicznościach uzasadniających przeprowadzenie badania oraz dacie i godzinie ich stwierdzenia; </a:t>
            </a:r>
            <a:endParaRPr lang="en-US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8) innych informacji niezbędnych do oceny wiarygodności i poprawności badania;</a:t>
            </a:r>
            <a:endParaRPr lang="en-US" sz="2000" dirty="0"/>
          </a:p>
          <a:p>
            <a:pPr marL="0" indent="0">
              <a:buNone/>
            </a:pPr>
            <a:r>
              <a:rPr lang="pl-PL" sz="2000" dirty="0"/>
              <a:t>9) w przypadku odstąpienia od pobrania próbek krwi</a:t>
            </a:r>
            <a:r>
              <a:rPr lang="en-US" sz="2000" dirty="0"/>
              <a:t>             </a:t>
            </a:r>
            <a:r>
              <a:rPr lang="pl-PL" sz="2000" dirty="0"/>
              <a:t> </a:t>
            </a:r>
            <a:r>
              <a:rPr lang="en-US" sz="2000" dirty="0"/>
              <a:t>    </a:t>
            </a:r>
            <a:r>
              <a:rPr lang="pl-PL" sz="2000" dirty="0"/>
              <a:t>lub moczu</a:t>
            </a:r>
            <a:r>
              <a:rPr lang="en-US" sz="2000" dirty="0"/>
              <a:t>                    </a:t>
            </a:r>
            <a:r>
              <a:rPr lang="pl-PL" sz="2000" dirty="0"/>
              <a:t> </a:t>
            </a:r>
            <a:r>
              <a:rPr lang="en-US" sz="2000" dirty="0"/>
              <a:t>- </a:t>
            </a:r>
            <a:r>
              <a:rPr lang="pl-PL" sz="2000" dirty="0"/>
              <a:t>informacji o przyczynie odstąpienia</a:t>
            </a:r>
            <a:r>
              <a:rPr lang="en-US" sz="2000" dirty="0"/>
              <a:t>.</a:t>
            </a:r>
            <a:endParaRPr lang="pl-PL" dirty="0"/>
          </a:p>
          <a:p>
            <a:endParaRPr lang="pl-PL" dirty="0"/>
          </a:p>
        </p:txBody>
      </p:sp>
      <p:pic>
        <p:nvPicPr>
          <p:cNvPr id="4" name="Grafika 3" descr="Igła kontur">
            <a:extLst>
              <a:ext uri="{FF2B5EF4-FFF2-40B4-BE49-F238E27FC236}">
                <a16:creationId xmlns:a16="http://schemas.microsoft.com/office/drawing/2014/main" id="{FBD1414C-8D23-0E5B-9DBB-2BEB9E89E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9079749" y="287101"/>
            <a:ext cx="1403587" cy="1403587"/>
          </a:xfrm>
          <a:prstGeom prst="rect">
            <a:avLst/>
          </a:prstGeom>
        </p:spPr>
      </p:pic>
      <p:pic>
        <p:nvPicPr>
          <p:cNvPr id="5" name="Symbol zastępczy zawartości 3" descr="Mężczyzna kontur">
            <a:extLst>
              <a:ext uri="{FF2B5EF4-FFF2-40B4-BE49-F238E27FC236}">
                <a16:creationId xmlns:a16="http://schemas.microsoft.com/office/drawing/2014/main" id="{CCC09E81-4568-A72E-A6E9-48E9DAB4E5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83336" y="152164"/>
            <a:ext cx="1403587" cy="1403587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25F67680-5FB3-483E-922B-73865E82B1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3050" y="5064921"/>
            <a:ext cx="772911" cy="679789"/>
          </a:xfrm>
          <a:prstGeom prst="rect">
            <a:avLst/>
          </a:prstGeom>
        </p:spPr>
      </p:pic>
      <p:pic>
        <p:nvPicPr>
          <p:cNvPr id="7" name="Grafika 6" descr="Medycyna kontur">
            <a:extLst>
              <a:ext uri="{FF2B5EF4-FFF2-40B4-BE49-F238E27FC236}">
                <a16:creationId xmlns:a16="http://schemas.microsoft.com/office/drawing/2014/main" id="{99F6027A-30B3-4757-B25F-9D71C6AC8D1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788129" y="5161471"/>
            <a:ext cx="583239" cy="58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59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631D77-D5BF-4E28-A1CC-9BEFEBD3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Informacje przekazywane przez organ przeprowadzający badanie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6E78B7-54D4-44EC-8131-FBA1428CA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Komu: Pracownikowi i Pracodawcy</a:t>
            </a:r>
          </a:p>
          <a:p>
            <a:pPr marL="0" indent="0">
              <a:buNone/>
            </a:pPr>
            <a:r>
              <a:rPr lang="pl-PL" dirty="0"/>
              <a:t>Forma: pisemna </a:t>
            </a:r>
          </a:p>
          <a:p>
            <a:pPr marL="0" indent="0">
              <a:buNone/>
            </a:pPr>
            <a:r>
              <a:rPr lang="pl-PL" dirty="0"/>
              <a:t>Treść:</a:t>
            </a:r>
          </a:p>
          <a:p>
            <a:pPr marL="0" indent="0">
              <a:buNone/>
            </a:pPr>
            <a:r>
              <a:rPr lang="pl-PL" dirty="0"/>
              <a:t>1) obejmującą imię i nazwisko osoby badanej </a:t>
            </a:r>
          </a:p>
          <a:p>
            <a:pPr marL="0" indent="0">
              <a:buNone/>
            </a:pPr>
            <a:r>
              <a:rPr lang="pl-PL" dirty="0"/>
              <a:t>2) numer PESEL, a w przypadku jego braku – serię i numer dokumentu potwierdzającego tożsamość, </a:t>
            </a:r>
          </a:p>
          <a:p>
            <a:pPr marL="0" indent="0">
              <a:buNone/>
            </a:pPr>
            <a:r>
              <a:rPr lang="pl-PL" dirty="0"/>
              <a:t>3) datę, godzinę oraz minutę przeprowadzonego badania, </a:t>
            </a:r>
          </a:p>
          <a:p>
            <a:pPr marL="0" indent="0">
              <a:buNone/>
            </a:pPr>
            <a:r>
              <a:rPr lang="pl-PL" dirty="0"/>
              <a:t>4) wynik.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przeprowadzenia kilku pomiarów organ przeprowadzający badanie przekazuje informację o czasie przeprowadzenia pomiarów i wyniku każdego z nich</a:t>
            </a:r>
          </a:p>
        </p:txBody>
      </p:sp>
      <p:pic>
        <p:nvPicPr>
          <p:cNvPr id="4" name="Symbol zastępczy zawartości 3" descr="Mężczyzna kontur">
            <a:extLst>
              <a:ext uri="{FF2B5EF4-FFF2-40B4-BE49-F238E27FC236}">
                <a16:creationId xmlns:a16="http://schemas.microsoft.com/office/drawing/2014/main" id="{565C4E8F-4F15-4889-BC6C-BBADBAFA5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79980" y="365125"/>
            <a:ext cx="1403587" cy="1403587"/>
          </a:xfrm>
          <a:prstGeom prst="rect">
            <a:avLst/>
          </a:prstGeom>
        </p:spPr>
      </p:pic>
      <p:pic>
        <p:nvPicPr>
          <p:cNvPr id="5" name="Symbol zastępczy zawartości 3" descr="Grzyb kontur">
            <a:extLst>
              <a:ext uri="{FF2B5EF4-FFF2-40B4-BE49-F238E27FC236}">
                <a16:creationId xmlns:a16="http://schemas.microsoft.com/office/drawing/2014/main" id="{7551F8E9-6023-2C2B-25EE-8D99BAB360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24573" y="21148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61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499134-C83F-4BC5-809F-BA89FA7F5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Przepisy stosuje się odpowiednio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085530-BDDA-40C6-88E9-41004E453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do pracodawców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organizujących pracę wykonywaną przez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pl-PL" dirty="0"/>
              <a:t>osoby fizyczne na innej podstawie niż stosunek pracy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osoby fizyczne prowadzące na własny rachunek działalność gospodarczą,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pl-PL" i="1" dirty="0"/>
              <a:t>a także do </a:t>
            </a:r>
            <a:endParaRPr lang="en-US" i="1" dirty="0"/>
          </a:p>
          <a:p>
            <a:pPr marL="0" indent="0">
              <a:buNone/>
            </a:pPr>
            <a:r>
              <a:rPr lang="pl-PL" i="1" dirty="0"/>
              <a:t>osób fizycznych wykonujących pracę na innej podstawie niż stosunek pracy</a:t>
            </a:r>
            <a:endParaRPr lang="en-US" i="1" dirty="0"/>
          </a:p>
          <a:p>
            <a:pPr marL="0" indent="0">
              <a:buNone/>
            </a:pPr>
            <a:r>
              <a:rPr lang="pl-PL" i="1" dirty="0"/>
              <a:t>osób fizycznych prowadzących na własny rachunek działalność gospodarczą, </a:t>
            </a:r>
            <a:endParaRPr lang="en-US" i="1" dirty="0"/>
          </a:p>
          <a:p>
            <a:pPr marL="0" indent="0">
              <a:buNone/>
            </a:pPr>
            <a:r>
              <a:rPr lang="pl-PL" i="1" dirty="0"/>
              <a:t>których praca jest organizowana przez tych pracodawców.</a:t>
            </a:r>
          </a:p>
        </p:txBody>
      </p:sp>
    </p:spTree>
    <p:extLst>
      <p:ext uri="{BB962C8B-B14F-4D97-AF65-F5344CB8AC3E}">
        <p14:creationId xmlns:p14="http://schemas.microsoft.com/office/powerpoint/2010/main" val="297627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F44179-8D4E-45BB-8817-82854F184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 układzie zbiorowym/regulaminie/ obwieszczeniu ustala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28EDAC-7F93-44D8-8BCB-93D68F4AB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wprowadzenie kontroli trzeźwości, </a:t>
            </a:r>
          </a:p>
          <a:p>
            <a:r>
              <a:rPr lang="pl-PL" dirty="0"/>
              <a:t>grupę lub grupy pracowników objętych kontrolą trzeźwości </a:t>
            </a:r>
          </a:p>
          <a:p>
            <a:r>
              <a:rPr lang="pl-PL" dirty="0"/>
              <a:t> sposób przeprowadzania kontroli trzeźwości, w tym:</a:t>
            </a:r>
          </a:p>
          <a:p>
            <a:pPr>
              <a:buFontTx/>
              <a:buChar char="-"/>
            </a:pPr>
            <a:r>
              <a:rPr lang="pl-PL" dirty="0"/>
              <a:t>rodzaj urządzenia wykorzystywanego do kontroli,</a:t>
            </a:r>
          </a:p>
          <a:p>
            <a:pPr>
              <a:buFontTx/>
              <a:buChar char="-"/>
            </a:pPr>
            <a:r>
              <a:rPr lang="pl-PL" dirty="0"/>
              <a:t>czas i częstotliwość jej przeprowadzania.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96FAEBA8-A97B-48FC-9BDD-0FF4F61A8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6921" y="5379221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81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9E9A1A-E66E-449D-8BC0-30DFD1174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Uwaga</a:t>
            </a:r>
            <a:r>
              <a:rPr lang="en-US" dirty="0"/>
              <a:t> - </a:t>
            </a:r>
            <a:r>
              <a:rPr lang="en-US" dirty="0" err="1"/>
              <a:t>rozporządzenie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D8FC10-E6C6-4F34-B541-C30BE6B38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Kontrola trzeźwości jest przeprowadzana przez pracodawcę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w sposób określony w regulaminie i na podstawie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Rozporządzenia Ministra ds. Zdrowia wydanego na podstawie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art. 22(1g) K.P,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które określ: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pl-PL" dirty="0"/>
              <a:t> warunki i metody przeprowadzenia badań</a:t>
            </a:r>
            <a:endParaRPr lang="en-US" dirty="0"/>
          </a:p>
          <a:p>
            <a:pPr>
              <a:buFontTx/>
              <a:buChar char="-"/>
            </a:pPr>
            <a:r>
              <a:rPr lang="pl-PL" dirty="0"/>
              <a:t>sposób udokumentowania </a:t>
            </a:r>
            <a:endParaRPr lang="en-US" dirty="0"/>
          </a:p>
          <a:p>
            <a:pPr>
              <a:buFontTx/>
              <a:buChar char="-"/>
            </a:pPr>
            <a:r>
              <a:rPr lang="pl-PL" dirty="0"/>
              <a:t>wykaz środków działających podobnie jak alkohol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166AB3E-6C87-42C4-AC8E-1BAFED6FD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4676" y="5263810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7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20BD6D-56C3-40B4-9C87-E766D71E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Gdzie</a:t>
            </a:r>
            <a:r>
              <a:rPr lang="en-US" dirty="0"/>
              <a:t> jest </a:t>
            </a:r>
            <a:r>
              <a:rPr lang="en-US" dirty="0" err="1"/>
              <a:t>rozporządzenie</a:t>
            </a:r>
            <a:r>
              <a:rPr lang="en-US" dirty="0"/>
              <a:t>?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6534DA5-6A6D-4C54-B07A-BB2F82E9B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04" y="3016251"/>
            <a:ext cx="10088053" cy="3740425"/>
          </a:xfrm>
          <a:prstGeom prst="rect">
            <a:avLst/>
          </a:prstGeom>
        </p:spPr>
      </p:pic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9B037A02-07AC-41AC-95DF-8573AEEC33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0563" y="1690688"/>
            <a:ext cx="6887536" cy="1105054"/>
          </a:xfrm>
        </p:spPr>
      </p:pic>
    </p:spTree>
    <p:extLst>
      <p:ext uri="{BB962C8B-B14F-4D97-AF65-F5344CB8AC3E}">
        <p14:creationId xmlns:p14="http://schemas.microsoft.com/office/powerpoint/2010/main" val="400389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164BD3-3E8E-45B7-8BD8-53D852208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u="none" strike="noStrike" dirty="0">
                <a:effectLst/>
                <a:latin typeface="Times New Roman" panose="02020603050405020304" pitchFamily="18" charset="0"/>
                <a:hlinkClick r:id="rId2" tooltip="Rządowy Proces Legislacyjn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Rządowy Proces Legislacyjny</a:t>
            </a:r>
            <a:br>
              <a:rPr lang="pl-PL" b="0" i="0" dirty="0">
                <a:solidFill>
                  <a:srgbClr val="003366"/>
                </a:solidFill>
                <a:effectLst/>
                <a:latin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6FB081-FCB2-47B0-94A6-AD1B97D1C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pl-PL" dirty="0">
                <a:hlinkClick r:id="rId3"/>
              </a:rPr>
              <a:t>https://legislacja.rcl.gov.pl/projekt/12367602/katalog/12940169#12940169</a:t>
            </a:r>
            <a:endParaRPr lang="en-US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060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68727-7FC9-4D87-B720-BE3ADEB50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informowania </a:t>
            </a:r>
            <a:r>
              <a:rPr lang="en-US" dirty="0" err="1"/>
              <a:t>pracowników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DCAC37-8E19-49AC-BFEF-6A4DFB05C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Pracodawca informuje pracowników w sposób przyjęty u danego pracodawcy nie później niż 2 tygodnie przed rozpoczęciem jej przeprowadzania</a:t>
            </a:r>
          </a:p>
          <a:p>
            <a:endParaRPr lang="pl-PL" dirty="0"/>
          </a:p>
          <a:p>
            <a:r>
              <a:rPr lang="pl-PL" dirty="0"/>
              <a:t>W związku z zatrudnieniem pracownika objętego kontrolą trzeźwości pracodawca przekazuje temu pracownikowi przed dopuszczeniem go do pracy informacje</a:t>
            </a:r>
            <a:r>
              <a:rPr lang="en-US" dirty="0"/>
              <a:t> </a:t>
            </a:r>
            <a:r>
              <a:rPr lang="pl-PL" dirty="0"/>
              <a:t>postaci papierowej lub elektronicznej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A2A80EEA-3461-458B-8F86-79CA9DF6E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9367" y="5467350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7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D7D5D4-785F-423A-B14A-E0D204C7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badamy?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BE2BD2-7E4A-4F0E-9922-5ABF7353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pl-PL" dirty="0"/>
              <a:t>stwierdzenie braku obecności alkoholu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pl-PL" dirty="0"/>
              <a:t> </a:t>
            </a:r>
            <a:r>
              <a:rPr lang="pl-PL" sz="1400" dirty="0">
                <a:solidFill>
                  <a:srgbClr val="333333"/>
                </a:solidFill>
                <a:latin typeface="Open Sans" panose="020B0604020202020204" pitchFamily="34" charset="0"/>
              </a:rPr>
              <a:t>tj. zawartość alkoholu nie osiąga lub nie prowadzi do osiągnięcia wartości </a:t>
            </a:r>
            <a:endParaRPr lang="en-US" sz="1400" dirty="0">
              <a:solidFill>
                <a:srgbClr val="333333"/>
              </a:solidFill>
              <a:latin typeface="Open Sans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sz="1400" dirty="0">
                <a:solidFill>
                  <a:srgbClr val="333333"/>
                </a:solidFill>
                <a:latin typeface="Open Sans" panose="020B0604020202020204" pitchFamily="34" charset="0"/>
              </a:rPr>
              <a:t>właściwych dla stanu po użyciu alkoholu</a:t>
            </a:r>
            <a:endParaRPr lang="en-US" sz="1400" dirty="0">
              <a:solidFill>
                <a:srgbClr val="333333"/>
              </a:solidFill>
              <a:latin typeface="Open Sans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l-PL" sz="1400" dirty="0">
              <a:solidFill>
                <a:srgbClr val="333333"/>
              </a:solidFill>
              <a:latin typeface="Open Sans" panose="020B0604020202020204" pitchFamily="34" charset="0"/>
            </a:endParaRPr>
          </a:p>
          <a:p>
            <a:pPr marL="0" indent="0">
              <a:buNone/>
            </a:pPr>
            <a:r>
              <a:rPr lang="pl-PL" dirty="0"/>
              <a:t>2. stwierdzenie obecności alkoholu wskazującej </a:t>
            </a:r>
            <a:endParaRPr lang="en-US" dirty="0"/>
          </a:p>
          <a:p>
            <a:pPr marL="0" indent="0">
              <a:buNone/>
            </a:pPr>
            <a:r>
              <a:rPr lang="pl-PL" dirty="0"/>
              <a:t>na stan po użyciu alkoholu</a:t>
            </a:r>
            <a:endParaRPr lang="pl-PL" b="0" i="0" dirty="0">
              <a:solidFill>
                <a:srgbClr val="333333"/>
              </a:solidFill>
              <a:effectLst/>
              <a:latin typeface="Open Sans" panose="020B0604020202020204" pitchFamily="34" charset="0"/>
            </a:endParaRPr>
          </a:p>
          <a:p>
            <a:pPr marL="0" indent="0" algn="l">
              <a:buNone/>
            </a:pPr>
            <a:r>
              <a:rPr lang="pl-PL" sz="1400" b="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stężenia we krwi od 0,2‰ do 0,5‰ alkoholu albo</a:t>
            </a:r>
          </a:p>
          <a:p>
            <a:pPr marL="0" indent="0" algn="l">
              <a:buNone/>
            </a:pPr>
            <a:r>
              <a:rPr lang="pl-PL" sz="1400" b="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obecności w wydychanym powietrzu od 0,1 mg do 0,25 mg alkoholu w 1 dm</a:t>
            </a:r>
            <a:r>
              <a:rPr lang="pl-PL" sz="1400" b="0" i="0" baseline="3000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3</a:t>
            </a:r>
            <a:endParaRPr lang="pl-PL" sz="1400" b="0" i="0" dirty="0">
              <a:solidFill>
                <a:srgbClr val="333333"/>
              </a:solidFill>
              <a:effectLst/>
              <a:latin typeface="Open Sans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3. stwierdzenie stanu nietrzeźwości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400" dirty="0">
                <a:solidFill>
                  <a:srgbClr val="333333"/>
                </a:solidFill>
                <a:latin typeface="Open Sans" panose="020B0604020202020204" pitchFamily="34" charset="0"/>
              </a:rPr>
              <a:t>stężenia we krwi powyżej 0,5‰ alkoholu albo</a:t>
            </a:r>
          </a:p>
          <a:p>
            <a:pPr marL="0" indent="0">
              <a:buNone/>
            </a:pPr>
            <a:r>
              <a:rPr lang="pl-PL" sz="1400" dirty="0">
                <a:solidFill>
                  <a:srgbClr val="333333"/>
                </a:solidFill>
                <a:latin typeface="Open Sans" panose="020B0604020202020204" pitchFamily="34" charset="0"/>
              </a:rPr>
              <a:t>obecności w wydychanym powietrzu powyżej 0,25 mg alkoholu w 1 dm</a:t>
            </a:r>
            <a:r>
              <a:rPr lang="pl-PL" sz="1400" baseline="30000" dirty="0">
                <a:solidFill>
                  <a:srgbClr val="333333"/>
                </a:solidFill>
                <a:latin typeface="Open Sans" panose="020B0604020202020204" pitchFamily="34" charset="0"/>
              </a:rPr>
              <a:t>3</a:t>
            </a:r>
          </a:p>
          <a:p>
            <a:endParaRPr lang="pl-PL" dirty="0"/>
          </a:p>
        </p:txBody>
      </p:sp>
      <p:sp>
        <p:nvSpPr>
          <p:cNvPr id="4" name="Zwój: pionowy 3">
            <a:extLst>
              <a:ext uri="{FF2B5EF4-FFF2-40B4-BE49-F238E27FC236}">
                <a16:creationId xmlns:a16="http://schemas.microsoft.com/office/drawing/2014/main" id="{5B21A77B-0A86-4E17-A365-CB5CD0A8DD4B}"/>
              </a:ext>
            </a:extLst>
          </p:cNvPr>
          <p:cNvSpPr/>
          <p:nvPr/>
        </p:nvSpPr>
        <p:spPr>
          <a:xfrm rot="607388">
            <a:off x="8128193" y="620972"/>
            <a:ext cx="3813014" cy="319146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 rozumieniu art. 46 ust. 2 albo 3</a:t>
            </a:r>
          </a:p>
          <a:p>
            <a:pPr algn="ctr"/>
            <a:r>
              <a:rPr lang="pl-PL" dirty="0"/>
              <a:t>ustawy z dnia 26 października 1982 r. o wychowaniu w trzeźwości i</a:t>
            </a:r>
          </a:p>
          <a:p>
            <a:pPr algn="ctr"/>
            <a:r>
              <a:rPr lang="pl-PL" dirty="0"/>
              <a:t>przeciwdziałaniu alkoholizmowi (Dz. U. z 2021 r. poz. 1119 i 2469 oraz z 2022 r. poz. 24, 218, 1700 i 2185)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B2B0826-2E1A-410E-8B2F-F26104DEB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528" y="5156632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7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69E049-1085-433F-BD58-6F80BA8D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Urządzenie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B67264-3668-459B-8506-6CC1ED98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Kontrola trzeźwości - za pomocą urządzenia posiadającego ważny dokument potwierdzający jego kalibrację lub wzorcowanie.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414D046-D6E6-4603-9DAF-8A7FF94E9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452" y="5388099"/>
            <a:ext cx="1581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92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1156</Words>
  <Application>Microsoft Office PowerPoint</Application>
  <PresentationFormat>Panoramiczny</PresentationFormat>
  <Paragraphs>131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Open Sans</vt:lpstr>
      <vt:lpstr>Times New Roman</vt:lpstr>
      <vt:lpstr>Office Theme</vt:lpstr>
      <vt:lpstr>Zmiany w kodeksie pracy Kontrola trzeźwości </vt:lpstr>
      <vt:lpstr>Prezentacja programu PowerPoint</vt:lpstr>
      <vt:lpstr>W układzie zbiorowym/regulaminie/ obwieszczeniu ustala się:</vt:lpstr>
      <vt:lpstr>Uwaga - rozporządzenie</vt:lpstr>
      <vt:lpstr>Gdzie jest rozporządzenie?</vt:lpstr>
      <vt:lpstr>Rządowy Proces Legislacyjny </vt:lpstr>
      <vt:lpstr>Sposób informowania pracowników</vt:lpstr>
      <vt:lpstr>Co badamy?</vt:lpstr>
      <vt:lpstr>Urządzenie</vt:lpstr>
      <vt:lpstr>Dokumentowanie </vt:lpstr>
      <vt:lpstr>Miejsce i termin przechowywania informacji</vt:lpstr>
      <vt:lpstr>Prezentacja programu PowerPoint</vt:lpstr>
      <vt:lpstr>Prezentacja programu PowerPoint</vt:lpstr>
      <vt:lpstr> Pracodawca nie dopuszcza pracownika do pracy</vt:lpstr>
      <vt:lpstr>Prezentacja programu PowerPoint</vt:lpstr>
      <vt:lpstr>Prezentacja programu PowerPoint</vt:lpstr>
      <vt:lpstr>Organ, uprawniony, powołany do utrzymania porządku publicznego , zleca przeprowadzenie badania krwi         lub moczu    , jeżeli: </vt:lpstr>
      <vt:lpstr>Prezentacja programu PowerPoint</vt:lpstr>
      <vt:lpstr>Badanie moczu zlecone przez organ</vt:lpstr>
      <vt:lpstr>Wynagrodzenie </vt:lpstr>
      <vt:lpstr>Dokumentacja badania przez organy</vt:lpstr>
      <vt:lpstr>Dokumentacja badania przez organy</vt:lpstr>
      <vt:lpstr>Informacje przekazywane przez organ przeprowadzający badanie </vt:lpstr>
      <vt:lpstr>Przepisy stosuje się odpowiednio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kodeksie pracy</dc:title>
  <dc:creator>Emilia Szalewicz</dc:creator>
  <cp:lastModifiedBy>Emilia Szalewicz</cp:lastModifiedBy>
  <cp:revision>19</cp:revision>
  <dcterms:created xsi:type="dcterms:W3CDTF">2023-02-02T11:04:11Z</dcterms:created>
  <dcterms:modified xsi:type="dcterms:W3CDTF">2023-02-17T11:23:00Z</dcterms:modified>
</cp:coreProperties>
</file>